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4"/>
  </p:notesMasterIdLst>
  <p:sldIdLst>
    <p:sldId id="256" r:id="rId2"/>
    <p:sldId id="257" r:id="rId3"/>
    <p:sldId id="260" r:id="rId4"/>
    <p:sldId id="348" r:id="rId5"/>
    <p:sldId id="264" r:id="rId6"/>
    <p:sldId id="357" r:id="rId7"/>
    <p:sldId id="359" r:id="rId8"/>
    <p:sldId id="361" r:id="rId9"/>
    <p:sldId id="362" r:id="rId10"/>
    <p:sldId id="363" r:id="rId11"/>
    <p:sldId id="365" r:id="rId12"/>
    <p:sldId id="366" r:id="rId13"/>
    <p:sldId id="349" r:id="rId14"/>
    <p:sldId id="350" r:id="rId15"/>
    <p:sldId id="367" r:id="rId16"/>
    <p:sldId id="368" r:id="rId17"/>
    <p:sldId id="351" r:id="rId18"/>
    <p:sldId id="352" r:id="rId19"/>
    <p:sldId id="369" r:id="rId20"/>
    <p:sldId id="353" r:id="rId21"/>
    <p:sldId id="354" r:id="rId22"/>
    <p:sldId id="355" r:id="rId23"/>
    <p:sldId id="377" r:id="rId24"/>
    <p:sldId id="356" r:id="rId25"/>
    <p:sldId id="370" r:id="rId26"/>
    <p:sldId id="371" r:id="rId27"/>
    <p:sldId id="372" r:id="rId28"/>
    <p:sldId id="374" r:id="rId29"/>
    <p:sldId id="373" r:id="rId30"/>
    <p:sldId id="375" r:id="rId31"/>
    <p:sldId id="376" r:id="rId32"/>
    <p:sldId id="378" r:id="rId33"/>
  </p:sldIdLst>
  <p:sldSz cx="9144000" cy="5143500" type="screen16x9"/>
  <p:notesSz cx="6858000" cy="9144000"/>
  <p:embeddedFontLst>
    <p:embeddedFont>
      <p:font typeface="Bebas Neue" panose="020B0606020202050201" pitchFamily="34" charset="0"/>
      <p:regular r:id="rId35"/>
    </p:embeddedFont>
    <p:embeddedFont>
      <p:font typeface="Fira Sans Extra Condensed Medium" panose="020B0604020202020204" charset="0"/>
      <p:regular r:id="rId36"/>
      <p:bold r:id="rId37"/>
      <p:italic r:id="rId38"/>
      <p:boldItalic r:id="rId39"/>
    </p:embeddedFont>
    <p:embeddedFont>
      <p:font typeface="Overpass" panose="020B0604020202020204" charset="0"/>
      <p:regular r:id="rId40"/>
      <p:bold r:id="rId41"/>
      <p:italic r:id="rId42"/>
      <p:boldItalic r:id="rId43"/>
    </p:embeddedFont>
    <p:embeddedFont>
      <p:font typeface="Overpass Light" panose="020B0604020202020204" charset="0"/>
      <p:regular r:id="rId44"/>
      <p:bold r:id="rId45"/>
      <p:italic r:id="rId46"/>
      <p:boldItalic r:id="rId47"/>
    </p:embeddedFont>
    <p:embeddedFont>
      <p:font typeface="Roboto Slab Light" pitchFamily="2"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5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99CE99-581E-4FEC-BC47-EB2383126C9F}">
  <a:tblStyle styleId="{FE99CE99-581E-4FEC-BC47-EB2383126C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7" autoAdjust="0"/>
    <p:restoredTop sz="94650"/>
  </p:normalViewPr>
  <p:slideViewPr>
    <p:cSldViewPr snapToGrid="0">
      <p:cViewPr varScale="1">
        <p:scale>
          <a:sx n="93" d="100"/>
          <a:sy n="93" d="100"/>
        </p:scale>
        <p:origin x="53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al chhajed" userId="1e226df43a9961a1" providerId="LiveId" clId="{A112F30B-5778-44BF-8B50-F8E329FA42BC}"/>
    <pc:docChg chg="modSld">
      <pc:chgData name="kunal chhajed" userId="1e226df43a9961a1" providerId="LiveId" clId="{A112F30B-5778-44BF-8B50-F8E329FA42BC}" dt="2023-02-13T00:26:56.891" v="0" actId="1076"/>
      <pc:docMkLst>
        <pc:docMk/>
      </pc:docMkLst>
      <pc:sldChg chg="modSp mod">
        <pc:chgData name="kunal chhajed" userId="1e226df43a9961a1" providerId="LiveId" clId="{A112F30B-5778-44BF-8B50-F8E329FA42BC}" dt="2023-02-13T00:26:56.891" v="0" actId="1076"/>
        <pc:sldMkLst>
          <pc:docMk/>
          <pc:sldMk cId="1774463793" sldId="348"/>
        </pc:sldMkLst>
        <pc:spChg chg="mod">
          <ac:chgData name="kunal chhajed" userId="1e226df43a9961a1" providerId="LiveId" clId="{A112F30B-5778-44BF-8B50-F8E329FA42BC}" dt="2023-02-13T00:26:56.891" v="0" actId="1076"/>
          <ac:spMkLst>
            <pc:docMk/>
            <pc:sldMk cId="1774463793" sldId="348"/>
            <ac:spMk id="23" creationId="{B1F232FB-E197-108B-7296-B467FB7B3E5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22492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416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223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77a667ef0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77a667ef0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5974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93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7025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386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63" y="1104775"/>
            <a:ext cx="7878300" cy="362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50"/>
            </a:lvl1pPr>
            <a:lvl2pPr lvl="1" rtl="0">
              <a:lnSpc>
                <a:spcPct val="100000"/>
              </a:lnSpc>
              <a:spcBef>
                <a:spcPts val="0"/>
              </a:spcBef>
              <a:spcAft>
                <a:spcPts val="0"/>
              </a:spcAft>
              <a:buNone/>
              <a:defRPr sz="1250"/>
            </a:lvl2pPr>
            <a:lvl3pPr lvl="2" rtl="0">
              <a:lnSpc>
                <a:spcPct val="100000"/>
              </a:lnSpc>
              <a:spcBef>
                <a:spcPts val="0"/>
              </a:spcBef>
              <a:spcAft>
                <a:spcPts val="0"/>
              </a:spcAft>
              <a:buNone/>
              <a:defRPr sz="1250"/>
            </a:lvl3pPr>
            <a:lvl4pPr lvl="3" rtl="0">
              <a:lnSpc>
                <a:spcPct val="100000"/>
              </a:lnSpc>
              <a:spcBef>
                <a:spcPts val="0"/>
              </a:spcBef>
              <a:spcAft>
                <a:spcPts val="0"/>
              </a:spcAft>
              <a:buNone/>
              <a:defRPr sz="1250"/>
            </a:lvl4pPr>
            <a:lvl5pPr lvl="4" rtl="0">
              <a:lnSpc>
                <a:spcPct val="100000"/>
              </a:lnSpc>
              <a:spcBef>
                <a:spcPts val="0"/>
              </a:spcBef>
              <a:spcAft>
                <a:spcPts val="0"/>
              </a:spcAft>
              <a:buNone/>
              <a:defRPr sz="1250"/>
            </a:lvl5pPr>
            <a:lvl6pPr lvl="5" rtl="0">
              <a:lnSpc>
                <a:spcPct val="100000"/>
              </a:lnSpc>
              <a:spcBef>
                <a:spcPts val="0"/>
              </a:spcBef>
              <a:spcAft>
                <a:spcPts val="0"/>
              </a:spcAft>
              <a:buNone/>
              <a:defRPr sz="1250"/>
            </a:lvl6pPr>
            <a:lvl7pPr lvl="6" rtl="0">
              <a:lnSpc>
                <a:spcPct val="100000"/>
              </a:lnSpc>
              <a:spcBef>
                <a:spcPts val="0"/>
              </a:spcBef>
              <a:spcAft>
                <a:spcPts val="0"/>
              </a:spcAft>
              <a:buNone/>
              <a:defRPr sz="1250"/>
            </a:lvl7pPr>
            <a:lvl8pPr lvl="7" rtl="0">
              <a:lnSpc>
                <a:spcPct val="100000"/>
              </a:lnSpc>
              <a:spcBef>
                <a:spcPts val="0"/>
              </a:spcBef>
              <a:spcAft>
                <a:spcPts val="0"/>
              </a:spcAft>
              <a:buNone/>
              <a:defRPr sz="1250"/>
            </a:lvl8pPr>
            <a:lvl9pPr lvl="8" rtl="0">
              <a:lnSpc>
                <a:spcPct val="100000"/>
              </a:lnSpc>
              <a:spcBef>
                <a:spcPts val="0"/>
              </a:spcBef>
              <a:spcAft>
                <a:spcPts val="0"/>
              </a:spcAft>
              <a:buNone/>
              <a:defRPr sz="125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_ONLY_3">
    <p:spTree>
      <p:nvGrpSpPr>
        <p:cNvPr id="1" name="Shape 74"/>
        <p:cNvGrpSpPr/>
        <p:nvPr/>
      </p:nvGrpSpPr>
      <p:grpSpPr>
        <a:xfrm>
          <a:off x="0" y="0"/>
          <a:ext cx="0" cy="0"/>
          <a:chOff x="0" y="0"/>
          <a:chExt cx="0" cy="0"/>
        </a:xfrm>
      </p:grpSpPr>
      <p:sp>
        <p:nvSpPr>
          <p:cNvPr id="75" name="Google Shape;75;p15"/>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3167950" y="1501134"/>
            <a:ext cx="5967900" cy="2135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7" name="Google Shape;77;p15"/>
          <p:cNvSpPr txBox="1">
            <a:spLocks noGrp="1"/>
          </p:cNvSpPr>
          <p:nvPr>
            <p:ph type="title"/>
          </p:nvPr>
        </p:nvSpPr>
        <p:spPr>
          <a:xfrm>
            <a:off x="540600" y="1898400"/>
            <a:ext cx="2169300" cy="13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8" name="Google Shape;78;p15"/>
          <p:cNvSpPr txBox="1">
            <a:spLocks noGrp="1"/>
          </p:cNvSpPr>
          <p:nvPr>
            <p:ph type="subTitle" idx="1"/>
          </p:nvPr>
        </p:nvSpPr>
        <p:spPr>
          <a:xfrm>
            <a:off x="3868989" y="2334485"/>
            <a:ext cx="1874400" cy="27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200" b="1">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200" b="1">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200" b="1">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200" b="1">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200" b="1">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200" b="1">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200" b="1">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200" b="1">
                <a:solidFill>
                  <a:schemeClr val="lt1"/>
                </a:solidFill>
                <a:latin typeface="Bebas Neue"/>
                <a:ea typeface="Bebas Neue"/>
                <a:cs typeface="Bebas Neue"/>
                <a:sym typeface="Bebas Neue"/>
              </a:defRPr>
            </a:lvl9pPr>
          </a:lstStyle>
          <a:p>
            <a:endParaRPr/>
          </a:p>
        </p:txBody>
      </p:sp>
      <p:sp>
        <p:nvSpPr>
          <p:cNvPr id="79" name="Google Shape;79;p15"/>
          <p:cNvSpPr txBox="1">
            <a:spLocks noGrp="1"/>
          </p:cNvSpPr>
          <p:nvPr>
            <p:ph type="subTitle" idx="2"/>
          </p:nvPr>
        </p:nvSpPr>
        <p:spPr>
          <a:xfrm>
            <a:off x="3868989" y="2707169"/>
            <a:ext cx="18744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lt1"/>
                </a:solidFill>
              </a:defRPr>
            </a:lvl1pPr>
            <a:lvl2pPr lvl="1" algn="ctr" rtl="0">
              <a:lnSpc>
                <a:spcPct val="100000"/>
              </a:lnSpc>
              <a:spcBef>
                <a:spcPts val="0"/>
              </a:spcBef>
              <a:spcAft>
                <a:spcPts val="0"/>
              </a:spcAft>
              <a:buNone/>
              <a:defRPr sz="1500">
                <a:solidFill>
                  <a:schemeClr val="lt1"/>
                </a:solidFill>
              </a:defRPr>
            </a:lvl2pPr>
            <a:lvl3pPr lvl="2" algn="ctr" rtl="0">
              <a:lnSpc>
                <a:spcPct val="100000"/>
              </a:lnSpc>
              <a:spcBef>
                <a:spcPts val="0"/>
              </a:spcBef>
              <a:spcAft>
                <a:spcPts val="0"/>
              </a:spcAft>
              <a:buNone/>
              <a:defRPr sz="1500">
                <a:solidFill>
                  <a:schemeClr val="lt1"/>
                </a:solidFill>
              </a:defRPr>
            </a:lvl3pPr>
            <a:lvl4pPr lvl="3" algn="ctr" rtl="0">
              <a:lnSpc>
                <a:spcPct val="100000"/>
              </a:lnSpc>
              <a:spcBef>
                <a:spcPts val="0"/>
              </a:spcBef>
              <a:spcAft>
                <a:spcPts val="0"/>
              </a:spcAft>
              <a:buNone/>
              <a:defRPr sz="1500">
                <a:solidFill>
                  <a:schemeClr val="lt1"/>
                </a:solidFill>
              </a:defRPr>
            </a:lvl4pPr>
            <a:lvl5pPr lvl="4" algn="ctr" rtl="0">
              <a:lnSpc>
                <a:spcPct val="100000"/>
              </a:lnSpc>
              <a:spcBef>
                <a:spcPts val="0"/>
              </a:spcBef>
              <a:spcAft>
                <a:spcPts val="0"/>
              </a:spcAft>
              <a:buNone/>
              <a:defRPr sz="1500">
                <a:solidFill>
                  <a:schemeClr val="lt1"/>
                </a:solidFill>
              </a:defRPr>
            </a:lvl5pPr>
            <a:lvl6pPr lvl="5" algn="ctr" rtl="0">
              <a:lnSpc>
                <a:spcPct val="100000"/>
              </a:lnSpc>
              <a:spcBef>
                <a:spcPts val="0"/>
              </a:spcBef>
              <a:spcAft>
                <a:spcPts val="0"/>
              </a:spcAft>
              <a:buNone/>
              <a:defRPr sz="1500">
                <a:solidFill>
                  <a:schemeClr val="lt1"/>
                </a:solidFill>
              </a:defRPr>
            </a:lvl6pPr>
            <a:lvl7pPr lvl="6" algn="ctr" rtl="0">
              <a:lnSpc>
                <a:spcPct val="100000"/>
              </a:lnSpc>
              <a:spcBef>
                <a:spcPts val="0"/>
              </a:spcBef>
              <a:spcAft>
                <a:spcPts val="0"/>
              </a:spcAft>
              <a:buNone/>
              <a:defRPr sz="1500">
                <a:solidFill>
                  <a:schemeClr val="lt1"/>
                </a:solidFill>
              </a:defRPr>
            </a:lvl7pPr>
            <a:lvl8pPr lvl="7" algn="ctr" rtl="0">
              <a:lnSpc>
                <a:spcPct val="100000"/>
              </a:lnSpc>
              <a:spcBef>
                <a:spcPts val="0"/>
              </a:spcBef>
              <a:spcAft>
                <a:spcPts val="0"/>
              </a:spcAft>
              <a:buNone/>
              <a:defRPr sz="1500">
                <a:solidFill>
                  <a:schemeClr val="lt1"/>
                </a:solidFill>
              </a:defRPr>
            </a:lvl8pPr>
            <a:lvl9pPr lvl="8" algn="ctr" rtl="0">
              <a:lnSpc>
                <a:spcPct val="100000"/>
              </a:lnSpc>
              <a:spcBef>
                <a:spcPts val="0"/>
              </a:spcBef>
              <a:spcAft>
                <a:spcPts val="0"/>
              </a:spcAft>
              <a:buNone/>
              <a:defRPr sz="1500">
                <a:solidFill>
                  <a:schemeClr val="lt1"/>
                </a:solidFill>
              </a:defRPr>
            </a:lvl9pPr>
          </a:lstStyle>
          <a:p>
            <a:endParaRPr/>
          </a:p>
        </p:txBody>
      </p:sp>
      <p:sp>
        <p:nvSpPr>
          <p:cNvPr id="80" name="Google Shape;80;p15"/>
          <p:cNvSpPr txBox="1">
            <a:spLocks noGrp="1"/>
          </p:cNvSpPr>
          <p:nvPr>
            <p:ph type="subTitle" idx="3"/>
          </p:nvPr>
        </p:nvSpPr>
        <p:spPr>
          <a:xfrm>
            <a:off x="6075725" y="2334485"/>
            <a:ext cx="1874400" cy="27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81" name="Google Shape;81;p15"/>
          <p:cNvSpPr txBox="1">
            <a:spLocks noGrp="1"/>
          </p:cNvSpPr>
          <p:nvPr>
            <p:ph type="subTitle" idx="4"/>
          </p:nvPr>
        </p:nvSpPr>
        <p:spPr>
          <a:xfrm>
            <a:off x="6075725" y="2707169"/>
            <a:ext cx="18744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lt1"/>
                </a:solidFill>
              </a:defRPr>
            </a:lvl1pPr>
            <a:lvl2pPr lvl="1" algn="ctr" rtl="0">
              <a:lnSpc>
                <a:spcPct val="100000"/>
              </a:lnSpc>
              <a:spcBef>
                <a:spcPts val="0"/>
              </a:spcBef>
              <a:spcAft>
                <a:spcPts val="0"/>
              </a:spcAft>
              <a:buNone/>
              <a:defRPr sz="1500">
                <a:solidFill>
                  <a:schemeClr val="lt1"/>
                </a:solidFill>
              </a:defRPr>
            </a:lvl2pPr>
            <a:lvl3pPr lvl="2" algn="ctr" rtl="0">
              <a:lnSpc>
                <a:spcPct val="100000"/>
              </a:lnSpc>
              <a:spcBef>
                <a:spcPts val="0"/>
              </a:spcBef>
              <a:spcAft>
                <a:spcPts val="0"/>
              </a:spcAft>
              <a:buNone/>
              <a:defRPr sz="1500">
                <a:solidFill>
                  <a:schemeClr val="lt1"/>
                </a:solidFill>
              </a:defRPr>
            </a:lvl3pPr>
            <a:lvl4pPr lvl="3" algn="ctr" rtl="0">
              <a:lnSpc>
                <a:spcPct val="100000"/>
              </a:lnSpc>
              <a:spcBef>
                <a:spcPts val="0"/>
              </a:spcBef>
              <a:spcAft>
                <a:spcPts val="0"/>
              </a:spcAft>
              <a:buNone/>
              <a:defRPr sz="1500">
                <a:solidFill>
                  <a:schemeClr val="lt1"/>
                </a:solidFill>
              </a:defRPr>
            </a:lvl4pPr>
            <a:lvl5pPr lvl="4" algn="ctr" rtl="0">
              <a:lnSpc>
                <a:spcPct val="100000"/>
              </a:lnSpc>
              <a:spcBef>
                <a:spcPts val="0"/>
              </a:spcBef>
              <a:spcAft>
                <a:spcPts val="0"/>
              </a:spcAft>
              <a:buNone/>
              <a:defRPr sz="1500">
                <a:solidFill>
                  <a:schemeClr val="lt1"/>
                </a:solidFill>
              </a:defRPr>
            </a:lvl5pPr>
            <a:lvl6pPr lvl="5" algn="ctr" rtl="0">
              <a:lnSpc>
                <a:spcPct val="100000"/>
              </a:lnSpc>
              <a:spcBef>
                <a:spcPts val="0"/>
              </a:spcBef>
              <a:spcAft>
                <a:spcPts val="0"/>
              </a:spcAft>
              <a:buNone/>
              <a:defRPr sz="1500">
                <a:solidFill>
                  <a:schemeClr val="lt1"/>
                </a:solidFill>
              </a:defRPr>
            </a:lvl6pPr>
            <a:lvl7pPr lvl="6" algn="ctr" rtl="0">
              <a:lnSpc>
                <a:spcPct val="100000"/>
              </a:lnSpc>
              <a:spcBef>
                <a:spcPts val="0"/>
              </a:spcBef>
              <a:spcAft>
                <a:spcPts val="0"/>
              </a:spcAft>
              <a:buNone/>
              <a:defRPr sz="1500">
                <a:solidFill>
                  <a:schemeClr val="lt1"/>
                </a:solidFill>
              </a:defRPr>
            </a:lvl7pPr>
            <a:lvl8pPr lvl="7" algn="ctr" rtl="0">
              <a:lnSpc>
                <a:spcPct val="100000"/>
              </a:lnSpc>
              <a:spcBef>
                <a:spcPts val="0"/>
              </a:spcBef>
              <a:spcAft>
                <a:spcPts val="0"/>
              </a:spcAft>
              <a:buNone/>
              <a:defRPr sz="1500">
                <a:solidFill>
                  <a:schemeClr val="lt1"/>
                </a:solidFill>
              </a:defRPr>
            </a:lvl8pPr>
            <a:lvl9pPr lvl="8" algn="ctr" rtl="0">
              <a:lnSpc>
                <a:spcPct val="100000"/>
              </a:lnSpc>
              <a:spcBef>
                <a:spcPts val="0"/>
              </a:spcBef>
              <a:spcAft>
                <a:spcPts val="0"/>
              </a:spcAft>
              <a:buNone/>
              <a:defRPr sz="15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112"/>
        <p:cNvGrpSpPr/>
        <p:nvPr/>
      </p:nvGrpSpPr>
      <p:grpSpPr>
        <a:xfrm>
          <a:off x="0" y="0"/>
          <a:ext cx="0" cy="0"/>
          <a:chOff x="0" y="0"/>
          <a:chExt cx="0" cy="0"/>
        </a:xfrm>
      </p:grpSpPr>
      <p:sp>
        <p:nvSpPr>
          <p:cNvPr id="113" name="Google Shape;113;p2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6" name="Google Shape;116;p2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None/>
              <a:defRPr>
                <a:latin typeface="Bebas Neue"/>
                <a:ea typeface="Bebas Neue"/>
                <a:cs typeface="Bebas Neue"/>
                <a:sym typeface="Bebas Neue"/>
              </a:defRPr>
            </a:lvl2pPr>
            <a:lvl3pPr lvl="2" algn="ctr">
              <a:lnSpc>
                <a:spcPct val="100000"/>
              </a:lnSpc>
              <a:spcBef>
                <a:spcPts val="0"/>
              </a:spcBef>
              <a:spcAft>
                <a:spcPts val="0"/>
              </a:spcAft>
              <a:buNone/>
              <a:defRPr>
                <a:latin typeface="Bebas Neue"/>
                <a:ea typeface="Bebas Neue"/>
                <a:cs typeface="Bebas Neue"/>
                <a:sym typeface="Bebas Neue"/>
              </a:defRPr>
            </a:lvl3pPr>
            <a:lvl4pPr lvl="3" algn="ctr">
              <a:lnSpc>
                <a:spcPct val="100000"/>
              </a:lnSpc>
              <a:spcBef>
                <a:spcPts val="0"/>
              </a:spcBef>
              <a:spcAft>
                <a:spcPts val="0"/>
              </a:spcAft>
              <a:buNone/>
              <a:defRPr>
                <a:latin typeface="Bebas Neue"/>
                <a:ea typeface="Bebas Neue"/>
                <a:cs typeface="Bebas Neue"/>
                <a:sym typeface="Bebas Neue"/>
              </a:defRPr>
            </a:lvl4pPr>
            <a:lvl5pPr lvl="4" algn="ctr">
              <a:lnSpc>
                <a:spcPct val="100000"/>
              </a:lnSpc>
              <a:spcBef>
                <a:spcPts val="0"/>
              </a:spcBef>
              <a:spcAft>
                <a:spcPts val="0"/>
              </a:spcAft>
              <a:buNone/>
              <a:defRPr>
                <a:latin typeface="Bebas Neue"/>
                <a:ea typeface="Bebas Neue"/>
                <a:cs typeface="Bebas Neue"/>
                <a:sym typeface="Bebas Neue"/>
              </a:defRPr>
            </a:lvl5pPr>
            <a:lvl6pPr lvl="5" algn="ctr">
              <a:lnSpc>
                <a:spcPct val="100000"/>
              </a:lnSpc>
              <a:spcBef>
                <a:spcPts val="0"/>
              </a:spcBef>
              <a:spcAft>
                <a:spcPts val="0"/>
              </a:spcAft>
              <a:buNone/>
              <a:defRPr>
                <a:latin typeface="Bebas Neue"/>
                <a:ea typeface="Bebas Neue"/>
                <a:cs typeface="Bebas Neue"/>
                <a:sym typeface="Bebas Neue"/>
              </a:defRPr>
            </a:lvl6pPr>
            <a:lvl7pPr lvl="6" algn="ctr">
              <a:lnSpc>
                <a:spcPct val="100000"/>
              </a:lnSpc>
              <a:spcBef>
                <a:spcPts val="0"/>
              </a:spcBef>
              <a:spcAft>
                <a:spcPts val="0"/>
              </a:spcAft>
              <a:buNone/>
              <a:defRPr>
                <a:latin typeface="Bebas Neue"/>
                <a:ea typeface="Bebas Neue"/>
                <a:cs typeface="Bebas Neue"/>
                <a:sym typeface="Bebas Neue"/>
              </a:defRPr>
            </a:lvl7pPr>
            <a:lvl8pPr lvl="7" algn="ctr">
              <a:lnSpc>
                <a:spcPct val="100000"/>
              </a:lnSpc>
              <a:spcBef>
                <a:spcPts val="0"/>
              </a:spcBef>
              <a:spcAft>
                <a:spcPts val="0"/>
              </a:spcAft>
              <a:buNone/>
              <a:defRPr>
                <a:latin typeface="Bebas Neue"/>
                <a:ea typeface="Bebas Neue"/>
                <a:cs typeface="Bebas Neue"/>
                <a:sym typeface="Bebas Neue"/>
              </a:defRPr>
            </a:lvl8pPr>
            <a:lvl9pPr lvl="8" algn="ctr">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17" name="Google Shape;117;p2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8" name="Google Shape;118;p2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9" name="Google Shape;119;p2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0" name="Google Shape;120;p2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1" name="Google Shape;121;p2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2" name="Google Shape;122;p2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123" name="Google Shape;123;p2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4" name="Google Shape;124;p2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5" name="Google Shape;125;p2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6" name="Google Shape;126;p2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7" name="Google Shape;127;p2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8" name="Google Shape;128;p2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29" name="Google Shape;129;p2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30" name="Google Shape;130;p2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1" name="Google Shape;131;p2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32" name="Google Shape;132;p2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6" r:id="rId5"/>
    <p:sldLayoutId id="2147483661" r:id="rId6"/>
    <p:sldLayoutId id="214748366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ADOBE</a:t>
            </a:r>
            <a:endParaRPr dirty="0">
              <a:solidFill>
                <a:schemeClr val="dk1"/>
              </a:solidFill>
            </a:endParaRPr>
          </a:p>
          <a:p>
            <a:pPr marL="0" lvl="0" indent="0" algn="ctr" rtl="0">
              <a:spcBef>
                <a:spcPts val="0"/>
              </a:spcBef>
              <a:spcAft>
                <a:spcPts val="0"/>
              </a:spcAft>
              <a:buClr>
                <a:schemeClr val="dk1"/>
              </a:buClr>
              <a:buSzPts val="1100"/>
              <a:buFont typeface="Arial"/>
              <a:buNone/>
            </a:pPr>
            <a:r>
              <a:rPr lang="en" dirty="0">
                <a:solidFill>
                  <a:schemeClr val="lt1"/>
                </a:solidFill>
              </a:rPr>
              <a:t>ANALYTICS</a:t>
            </a:r>
            <a:endParaRPr dirty="0">
              <a:solidFill>
                <a:schemeClr val="lt1"/>
              </a:solidFill>
            </a:endParaRPr>
          </a:p>
        </p:txBody>
      </p:sp>
      <p:sp>
        <p:nvSpPr>
          <p:cNvPr id="3" name="Subtitle 2">
            <a:extLst>
              <a:ext uri="{FF2B5EF4-FFF2-40B4-BE49-F238E27FC236}">
                <a16:creationId xmlns:a16="http://schemas.microsoft.com/office/drawing/2014/main" id="{BC4A9E7B-57D5-ECBA-2788-B57202094523}"/>
              </a:ext>
            </a:extLst>
          </p:cNvPr>
          <p:cNvSpPr>
            <a:spLocks noGrp="1"/>
          </p:cNvSpPr>
          <p:nvPr>
            <p:ph type="subTitle" idx="1"/>
          </p:nvPr>
        </p:nvSpPr>
        <p:spPr/>
        <p:txBody>
          <a:bodyPr/>
          <a:lstStyle/>
          <a:p>
            <a:r>
              <a:rPr lang="en-US"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D1935583-87A0-47F5-87C2-87EBAA53AD1D}"/>
              </a:ext>
            </a:extLst>
          </p:cNvPr>
          <p:cNvSpPr txBox="1"/>
          <p:nvPr/>
        </p:nvSpPr>
        <p:spPr>
          <a:xfrm>
            <a:off x="385638" y="222637"/>
            <a:ext cx="8372724" cy="1169551"/>
          </a:xfrm>
          <a:prstGeom prst="rect">
            <a:avLst/>
          </a:prstGeom>
          <a:noFill/>
        </p:spPr>
        <p:txBody>
          <a:bodyPr wrap="square" rtlCol="0">
            <a:spAutoFit/>
          </a:bodyPr>
          <a:lstStyle/>
          <a:p>
            <a:r>
              <a:rPr lang="en-US" sz="1400" dirty="0">
                <a:solidFill>
                  <a:schemeClr val="tx1"/>
                </a:solidFill>
              </a:rPr>
              <a:t>Out of all the membership types, </a:t>
            </a:r>
            <a:r>
              <a:rPr lang="en-US" sz="1400" b="0" i="0" dirty="0">
                <a:solidFill>
                  <a:schemeClr val="tx1"/>
                </a:solidFill>
                <a:effectLst/>
              </a:rPr>
              <a:t>Blue (or Member), Silver, Gold, and Diamond, we see that the Diamond members (represented by D) have the highest share on the Direct channels. </a:t>
            </a:r>
          </a:p>
          <a:p>
            <a:endParaRPr lang="en-US" sz="1400" b="0" i="0" dirty="0">
              <a:solidFill>
                <a:schemeClr val="tx1"/>
              </a:solidFill>
              <a:effectLst/>
            </a:endParaRPr>
          </a:p>
          <a:p>
            <a:r>
              <a:rPr lang="en-US" sz="1400" b="0" i="0" dirty="0">
                <a:solidFill>
                  <a:schemeClr val="tx1"/>
                </a:solidFill>
                <a:effectLst/>
              </a:rPr>
              <a:t>This shows us that Hilton is able to cater to the needs of its premium customers, and is able to provide an enriching experience, which could be learning for many industries across different verticals.</a:t>
            </a:r>
            <a:endParaRPr lang="en-US" sz="1400" dirty="0">
              <a:solidFill>
                <a:schemeClr val="tx1"/>
              </a:solidFill>
            </a:endParaRPr>
          </a:p>
        </p:txBody>
      </p:sp>
      <p:pic>
        <p:nvPicPr>
          <p:cNvPr id="3" name="Content Placeholder 3">
            <a:extLst>
              <a:ext uri="{FF2B5EF4-FFF2-40B4-BE49-F238E27FC236}">
                <a16:creationId xmlns:a16="http://schemas.microsoft.com/office/drawing/2014/main" id="{402A2C5D-0693-0B1F-6F48-13A606747161}"/>
              </a:ext>
            </a:extLst>
          </p:cNvPr>
          <p:cNvPicPr>
            <a:picLocks noChangeAspect="1"/>
          </p:cNvPicPr>
          <p:nvPr/>
        </p:nvPicPr>
        <p:blipFill>
          <a:blip r:embed="rId2"/>
          <a:stretch>
            <a:fillRect/>
          </a:stretch>
        </p:blipFill>
        <p:spPr>
          <a:xfrm>
            <a:off x="1168842" y="1392188"/>
            <a:ext cx="6806316" cy="3425099"/>
          </a:xfrm>
          <a:prstGeom prst="rect">
            <a:avLst/>
          </a:prstGeom>
          <a:noFill/>
          <a:ln>
            <a:noFill/>
          </a:ln>
        </p:spPr>
      </p:pic>
    </p:spTree>
    <p:extLst>
      <p:ext uri="{BB962C8B-B14F-4D97-AF65-F5344CB8AC3E}">
        <p14:creationId xmlns:p14="http://schemas.microsoft.com/office/powerpoint/2010/main" val="1496511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BD8E5CC9-D357-5C63-F48F-2A7418F85F26}"/>
              </a:ext>
            </a:extLst>
          </p:cNvPr>
          <p:cNvPicPr>
            <a:picLocks noChangeAspect="1"/>
          </p:cNvPicPr>
          <p:nvPr/>
        </p:nvPicPr>
        <p:blipFill>
          <a:blip r:embed="rId2"/>
          <a:stretch>
            <a:fillRect/>
          </a:stretch>
        </p:blipFill>
        <p:spPr>
          <a:xfrm>
            <a:off x="243044" y="238539"/>
            <a:ext cx="8657911" cy="4381169"/>
          </a:xfrm>
          <a:prstGeom prst="rect">
            <a:avLst/>
          </a:prstGeom>
          <a:noFill/>
          <a:ln>
            <a:noFill/>
          </a:ln>
        </p:spPr>
      </p:pic>
    </p:spTree>
    <p:extLst>
      <p:ext uri="{BB962C8B-B14F-4D97-AF65-F5344CB8AC3E}">
        <p14:creationId xmlns:p14="http://schemas.microsoft.com/office/powerpoint/2010/main" val="2486306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D1935583-87A0-47F5-87C2-87EBAA53AD1D}"/>
              </a:ext>
            </a:extLst>
          </p:cNvPr>
          <p:cNvSpPr txBox="1"/>
          <p:nvPr/>
        </p:nvSpPr>
        <p:spPr>
          <a:xfrm>
            <a:off x="385638" y="222637"/>
            <a:ext cx="8372724" cy="1600438"/>
          </a:xfrm>
          <a:prstGeom prst="rect">
            <a:avLst/>
          </a:prstGeom>
          <a:noFill/>
        </p:spPr>
        <p:txBody>
          <a:bodyPr wrap="square" rtlCol="0">
            <a:spAutoFit/>
          </a:bodyPr>
          <a:lstStyle/>
          <a:p>
            <a:pPr marL="0" indent="0">
              <a:buNone/>
            </a:pPr>
            <a:r>
              <a:rPr lang="en-US" sz="1400" dirty="0">
                <a:solidFill>
                  <a:schemeClr val="tx1"/>
                </a:solidFill>
              </a:rPr>
              <a:t>This could also be seen when we compare the time spent by users on OTA vs Direct. It is observed that the direct segment (website) attributes to almost 93% share of the time spent on the web direct while for OTAs, it is the GDS (consortia) whose share is around 79%. </a:t>
            </a:r>
          </a:p>
          <a:p>
            <a:pPr marL="0" indent="0">
              <a:buNone/>
            </a:pPr>
            <a:endParaRPr lang="en-US" sz="1400" dirty="0">
              <a:solidFill>
                <a:schemeClr val="tx1"/>
              </a:solidFill>
            </a:endParaRPr>
          </a:p>
          <a:p>
            <a:pPr marL="0" indent="0">
              <a:buNone/>
            </a:pPr>
            <a:r>
              <a:rPr lang="en-US" sz="1400" dirty="0">
                <a:solidFill>
                  <a:schemeClr val="tx1"/>
                </a:solidFill>
              </a:rPr>
              <a:t>Therefore, we can confidently say that Hilton is providing a different customer experience over the browser.</a:t>
            </a:r>
          </a:p>
          <a:p>
            <a:pPr marL="0" indent="0">
              <a:buNone/>
            </a:pPr>
            <a:endParaRPr lang="en-US" sz="1400" dirty="0"/>
          </a:p>
        </p:txBody>
      </p:sp>
      <p:pic>
        <p:nvPicPr>
          <p:cNvPr id="2" name="Picture 1">
            <a:extLst>
              <a:ext uri="{FF2B5EF4-FFF2-40B4-BE49-F238E27FC236}">
                <a16:creationId xmlns:a16="http://schemas.microsoft.com/office/drawing/2014/main" id="{EE5EC334-A862-201E-F6EC-C181A809188B}"/>
              </a:ext>
            </a:extLst>
          </p:cNvPr>
          <p:cNvPicPr>
            <a:picLocks noChangeAspect="1"/>
          </p:cNvPicPr>
          <p:nvPr/>
        </p:nvPicPr>
        <p:blipFill>
          <a:blip r:embed="rId2"/>
          <a:stretch>
            <a:fillRect/>
          </a:stretch>
        </p:blipFill>
        <p:spPr>
          <a:xfrm>
            <a:off x="1045332" y="1705474"/>
            <a:ext cx="3399447" cy="3215389"/>
          </a:xfrm>
          <a:prstGeom prst="rect">
            <a:avLst/>
          </a:prstGeom>
        </p:spPr>
      </p:pic>
      <p:pic>
        <p:nvPicPr>
          <p:cNvPr id="4" name="Picture 3">
            <a:extLst>
              <a:ext uri="{FF2B5EF4-FFF2-40B4-BE49-F238E27FC236}">
                <a16:creationId xmlns:a16="http://schemas.microsoft.com/office/drawing/2014/main" id="{DA151A17-0828-D4E7-C2E5-D1C247488561}"/>
              </a:ext>
            </a:extLst>
          </p:cNvPr>
          <p:cNvPicPr>
            <a:picLocks noChangeAspect="1"/>
          </p:cNvPicPr>
          <p:nvPr/>
        </p:nvPicPr>
        <p:blipFill>
          <a:blip r:embed="rId3"/>
          <a:stretch>
            <a:fillRect/>
          </a:stretch>
        </p:blipFill>
        <p:spPr>
          <a:xfrm>
            <a:off x="4444779" y="1705475"/>
            <a:ext cx="3653889" cy="3204586"/>
          </a:xfrm>
          <a:prstGeom prst="rect">
            <a:avLst/>
          </a:prstGeom>
        </p:spPr>
      </p:pic>
    </p:spTree>
    <p:extLst>
      <p:ext uri="{BB962C8B-B14F-4D97-AF65-F5344CB8AC3E}">
        <p14:creationId xmlns:p14="http://schemas.microsoft.com/office/powerpoint/2010/main" val="3945913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9"/>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b="1" dirty="0"/>
          </a:p>
        </p:txBody>
      </p:sp>
      <p:sp>
        <p:nvSpPr>
          <p:cNvPr id="295" name="Google Shape;295;p39"/>
          <p:cNvSpPr txBox="1">
            <a:spLocks noGrp="1"/>
          </p:cNvSpPr>
          <p:nvPr>
            <p:ph type="title" idx="2"/>
          </p:nvPr>
        </p:nvSpPr>
        <p:spPr>
          <a:xfrm>
            <a:off x="3824578" y="2011855"/>
            <a:ext cx="493532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What is driving this trend?</a:t>
            </a:r>
            <a:br>
              <a:rPr lang="en" sz="4000" dirty="0"/>
            </a:br>
            <a:endParaRPr sz="4000" dirty="0"/>
          </a:p>
        </p:txBody>
      </p:sp>
      <p:sp>
        <p:nvSpPr>
          <p:cNvPr id="296" name="Google Shape;296;p39"/>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 </a:t>
            </a:r>
            <a:endParaRPr dirty="0"/>
          </a:p>
        </p:txBody>
      </p:sp>
    </p:spTree>
    <p:extLst>
      <p:ext uri="{BB962C8B-B14F-4D97-AF65-F5344CB8AC3E}">
        <p14:creationId xmlns:p14="http://schemas.microsoft.com/office/powerpoint/2010/main" val="3264472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636295" y="263788"/>
            <a:ext cx="7587046" cy="31283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Subtitle 23">
            <a:extLst>
              <a:ext uri="{FF2B5EF4-FFF2-40B4-BE49-F238E27FC236}">
                <a16:creationId xmlns:a16="http://schemas.microsoft.com/office/drawing/2014/main" id="{AE1EECE0-E9F0-3CC9-0D49-CBE27A6ECBD0}"/>
              </a:ext>
            </a:extLst>
          </p:cNvPr>
          <p:cNvSpPr>
            <a:spLocks noGrp="1"/>
          </p:cNvSpPr>
          <p:nvPr>
            <p:ph type="subTitle" idx="21"/>
          </p:nvPr>
        </p:nvSpPr>
        <p:spPr/>
        <p:txBody>
          <a:bodyPr/>
          <a:lstStyle/>
          <a:p>
            <a:r>
              <a:rPr lang="en-US" dirty="0"/>
              <a:t> </a:t>
            </a:r>
          </a:p>
        </p:txBody>
      </p:sp>
      <p:sp>
        <p:nvSpPr>
          <p:cNvPr id="37" name="TextBox 36">
            <a:extLst>
              <a:ext uri="{FF2B5EF4-FFF2-40B4-BE49-F238E27FC236}">
                <a16:creationId xmlns:a16="http://schemas.microsoft.com/office/drawing/2014/main" id="{6FAC6ED8-59C1-5F89-79A4-CBC62FFB912C}"/>
              </a:ext>
            </a:extLst>
          </p:cNvPr>
          <p:cNvSpPr txBox="1"/>
          <p:nvPr/>
        </p:nvSpPr>
        <p:spPr>
          <a:xfrm>
            <a:off x="460638" y="895203"/>
            <a:ext cx="8428980" cy="1938992"/>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solidFill>
              </a:rPr>
              <a:t>Synchronization issues:</a:t>
            </a:r>
          </a:p>
          <a:p>
            <a:r>
              <a:rPr lang="en-US" sz="1600" dirty="0">
                <a:solidFill>
                  <a:schemeClr val="tx1"/>
                </a:solidFill>
              </a:rPr>
              <a:t>     </a:t>
            </a:r>
            <a:r>
              <a:rPr lang="en-US" dirty="0">
                <a:solidFill>
                  <a:srgbClr val="000510"/>
                </a:solidFill>
              </a:rPr>
              <a:t>Customers face issues when they book an unavailable room on OTA websites due to </a:t>
            </a:r>
          </a:p>
          <a:p>
            <a:r>
              <a:rPr lang="en-US" dirty="0">
                <a:solidFill>
                  <a:srgbClr val="000510"/>
                </a:solidFill>
              </a:rPr>
              <a:t>      synchronization issues  </a:t>
            </a:r>
          </a:p>
          <a:p>
            <a:endParaRPr lang="en-US" dirty="0">
              <a:solidFill>
                <a:srgbClr val="000510"/>
              </a:solidFill>
            </a:endParaRPr>
          </a:p>
          <a:p>
            <a:endParaRPr lang="en-US" dirty="0">
              <a:solidFill>
                <a:srgbClr val="000510"/>
              </a:solidFill>
            </a:endParaRPr>
          </a:p>
          <a:p>
            <a:endParaRPr lang="en-US" dirty="0">
              <a:solidFill>
                <a:srgbClr val="000510"/>
              </a:solidFill>
            </a:endParaRPr>
          </a:p>
          <a:p>
            <a:pPr marL="285750" indent="-285750">
              <a:buFont typeface="Arial" panose="020B0604020202020204" pitchFamily="34" charset="0"/>
              <a:buChar char="•"/>
            </a:pPr>
            <a:r>
              <a:rPr lang="en-US" sz="1600" dirty="0">
                <a:solidFill>
                  <a:schemeClr val="tx1"/>
                </a:solidFill>
              </a:rPr>
              <a:t>Different Cancellation policies:</a:t>
            </a:r>
            <a:r>
              <a:rPr lang="en-US" sz="1600" dirty="0">
                <a:solidFill>
                  <a:srgbClr val="000510"/>
                </a:solidFill>
              </a:rPr>
              <a:t> </a:t>
            </a:r>
          </a:p>
          <a:p>
            <a:pPr algn="just"/>
            <a:r>
              <a:rPr lang="en-US" sz="1600" dirty="0">
                <a:solidFill>
                  <a:srgbClr val="000510"/>
                </a:solidFill>
              </a:rPr>
              <a:t>     </a:t>
            </a:r>
            <a:endParaRPr lang="en-US" sz="1600" dirty="0">
              <a:solidFill>
                <a:schemeClr val="tx1"/>
              </a:solidFill>
            </a:endParaRPr>
          </a:p>
        </p:txBody>
      </p:sp>
      <p:sp>
        <p:nvSpPr>
          <p:cNvPr id="38" name="TextBox 37">
            <a:extLst>
              <a:ext uri="{FF2B5EF4-FFF2-40B4-BE49-F238E27FC236}">
                <a16:creationId xmlns:a16="http://schemas.microsoft.com/office/drawing/2014/main" id="{8EC27220-506F-2A4E-19B5-C375F892DC71}"/>
              </a:ext>
            </a:extLst>
          </p:cNvPr>
          <p:cNvSpPr txBox="1"/>
          <p:nvPr/>
        </p:nvSpPr>
        <p:spPr>
          <a:xfrm>
            <a:off x="749396" y="2529338"/>
            <a:ext cx="7528331" cy="954107"/>
          </a:xfrm>
          <a:prstGeom prst="rect">
            <a:avLst/>
          </a:prstGeom>
          <a:noFill/>
        </p:spPr>
        <p:txBody>
          <a:bodyPr wrap="square" rtlCol="0">
            <a:spAutoFit/>
          </a:bodyPr>
          <a:lstStyle/>
          <a:p>
            <a:pPr algn="just"/>
            <a:r>
              <a:rPr lang="en-US" dirty="0">
                <a:solidFill>
                  <a:srgbClr val="000510"/>
                </a:solidFill>
              </a:rPr>
              <a:t>Most of the times, OTAs and Direct company websites have different cancellation policies. </a:t>
            </a:r>
          </a:p>
          <a:p>
            <a:pPr lvl="4" algn="just"/>
            <a:r>
              <a:rPr lang="en-US" dirty="0">
                <a:solidFill>
                  <a:srgbClr val="000510"/>
                </a:solidFill>
              </a:rPr>
              <a:t>This might even affect the credibility of the brand and hence it is preferred to book via the company directly, rather than OTAs           </a:t>
            </a:r>
          </a:p>
          <a:p>
            <a:endParaRPr lang="en-US" dirty="0"/>
          </a:p>
        </p:txBody>
      </p:sp>
      <p:sp>
        <p:nvSpPr>
          <p:cNvPr id="39" name="TextBox 38">
            <a:extLst>
              <a:ext uri="{FF2B5EF4-FFF2-40B4-BE49-F238E27FC236}">
                <a16:creationId xmlns:a16="http://schemas.microsoft.com/office/drawing/2014/main" id="{62DDC91B-8F20-D494-FF41-E19BFBC4A1B0}"/>
              </a:ext>
            </a:extLst>
          </p:cNvPr>
          <p:cNvSpPr txBox="1"/>
          <p:nvPr/>
        </p:nvSpPr>
        <p:spPr>
          <a:xfrm>
            <a:off x="460638" y="3668234"/>
            <a:ext cx="7817089"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solidFill>
              </a:rPr>
              <a:t>Inability to know more about different products of Hilton:</a:t>
            </a:r>
          </a:p>
        </p:txBody>
      </p:sp>
      <p:sp>
        <p:nvSpPr>
          <p:cNvPr id="40" name="TextBox 39">
            <a:extLst>
              <a:ext uri="{FF2B5EF4-FFF2-40B4-BE49-F238E27FC236}">
                <a16:creationId xmlns:a16="http://schemas.microsoft.com/office/drawing/2014/main" id="{D35473BF-A231-DC8A-F7A0-FD4011E21B12}"/>
              </a:ext>
            </a:extLst>
          </p:cNvPr>
          <p:cNvSpPr txBox="1"/>
          <p:nvPr/>
        </p:nvSpPr>
        <p:spPr>
          <a:xfrm>
            <a:off x="749396" y="3959795"/>
            <a:ext cx="7730433" cy="738664"/>
          </a:xfrm>
          <a:prstGeom prst="rect">
            <a:avLst/>
          </a:prstGeom>
          <a:noFill/>
        </p:spPr>
        <p:txBody>
          <a:bodyPr wrap="square" rtlCol="0">
            <a:spAutoFit/>
          </a:bodyPr>
          <a:lstStyle/>
          <a:p>
            <a:r>
              <a:rPr lang="en-US" dirty="0">
                <a:solidFill>
                  <a:srgbClr val="000510"/>
                </a:solidFill>
              </a:rPr>
              <a:t>Since OTAs host the products of many brands, the customers do not get the opportunity to explore all the products and promotional offers of Hilton, and might lead to an average customer experience</a:t>
            </a:r>
          </a:p>
        </p:txBody>
      </p:sp>
      <p:sp>
        <p:nvSpPr>
          <p:cNvPr id="41" name="TextBox 40">
            <a:extLst>
              <a:ext uri="{FF2B5EF4-FFF2-40B4-BE49-F238E27FC236}">
                <a16:creationId xmlns:a16="http://schemas.microsoft.com/office/drawing/2014/main" id="{4B5DD1A5-D891-BB5C-F6B2-DECD38BEE7ED}"/>
              </a:ext>
            </a:extLst>
          </p:cNvPr>
          <p:cNvSpPr txBox="1"/>
          <p:nvPr/>
        </p:nvSpPr>
        <p:spPr>
          <a:xfrm>
            <a:off x="8758989" y="268846"/>
            <a:ext cx="261257" cy="307777"/>
          </a:xfrm>
          <a:prstGeom prst="rect">
            <a:avLst/>
          </a:prstGeom>
          <a:noFill/>
        </p:spPr>
        <p:txBody>
          <a:bodyPr wrap="square" rtlCol="0">
            <a:spAutoFit/>
          </a:bodyPr>
          <a:lstStyle/>
          <a:p>
            <a:r>
              <a:rPr lang="en-US" dirty="0">
                <a:solidFill>
                  <a:schemeClr val="bg1"/>
                </a:solidFill>
              </a:rPr>
              <a:t>2</a:t>
            </a:r>
          </a:p>
        </p:txBody>
      </p:sp>
      <p:sp>
        <p:nvSpPr>
          <p:cNvPr id="42" name="TextBox 41">
            <a:extLst>
              <a:ext uri="{FF2B5EF4-FFF2-40B4-BE49-F238E27FC236}">
                <a16:creationId xmlns:a16="http://schemas.microsoft.com/office/drawing/2014/main" id="{89DAB138-ABFF-C57A-F467-7DBE2843CFF4}"/>
              </a:ext>
            </a:extLst>
          </p:cNvPr>
          <p:cNvSpPr txBox="1"/>
          <p:nvPr/>
        </p:nvSpPr>
        <p:spPr>
          <a:xfrm>
            <a:off x="1711922" y="263788"/>
            <a:ext cx="6871034" cy="307777"/>
          </a:xfrm>
          <a:prstGeom prst="rect">
            <a:avLst/>
          </a:prstGeom>
          <a:noFill/>
        </p:spPr>
        <p:txBody>
          <a:bodyPr wrap="square" rtlCol="0">
            <a:spAutoFit/>
          </a:bodyPr>
          <a:lstStyle/>
          <a:p>
            <a:r>
              <a:rPr lang="en-US" dirty="0">
                <a:solidFill>
                  <a:schemeClr val="bg1"/>
                </a:solidFill>
              </a:rPr>
              <a:t>DIRECT BOOKING vs OTA (OTHER TRAVEL AGENTS)</a:t>
            </a:r>
          </a:p>
        </p:txBody>
      </p:sp>
    </p:spTree>
    <p:extLst>
      <p:ext uri="{BB962C8B-B14F-4D97-AF65-F5344CB8AC3E}">
        <p14:creationId xmlns:p14="http://schemas.microsoft.com/office/powerpoint/2010/main" val="1809531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636295" y="263788"/>
            <a:ext cx="7587046" cy="31283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Subtitle 23">
            <a:extLst>
              <a:ext uri="{FF2B5EF4-FFF2-40B4-BE49-F238E27FC236}">
                <a16:creationId xmlns:a16="http://schemas.microsoft.com/office/drawing/2014/main" id="{AE1EECE0-E9F0-3CC9-0D49-CBE27A6ECBD0}"/>
              </a:ext>
            </a:extLst>
          </p:cNvPr>
          <p:cNvSpPr>
            <a:spLocks noGrp="1"/>
          </p:cNvSpPr>
          <p:nvPr>
            <p:ph type="subTitle" idx="21"/>
          </p:nvPr>
        </p:nvSpPr>
        <p:spPr/>
        <p:txBody>
          <a:bodyPr/>
          <a:lstStyle/>
          <a:p>
            <a:r>
              <a:rPr lang="en-US" dirty="0"/>
              <a:t> </a:t>
            </a:r>
          </a:p>
        </p:txBody>
      </p:sp>
      <p:sp>
        <p:nvSpPr>
          <p:cNvPr id="37" name="TextBox 36">
            <a:extLst>
              <a:ext uri="{FF2B5EF4-FFF2-40B4-BE49-F238E27FC236}">
                <a16:creationId xmlns:a16="http://schemas.microsoft.com/office/drawing/2014/main" id="{6FAC6ED8-59C1-5F89-79A4-CBC62FFB912C}"/>
              </a:ext>
            </a:extLst>
          </p:cNvPr>
          <p:cNvSpPr txBox="1"/>
          <p:nvPr/>
        </p:nvSpPr>
        <p:spPr>
          <a:xfrm>
            <a:off x="460638" y="895203"/>
            <a:ext cx="8428980" cy="3754874"/>
          </a:xfrm>
          <a:prstGeom prst="rect">
            <a:avLst/>
          </a:prstGeom>
          <a:noFill/>
        </p:spPr>
        <p:txBody>
          <a:bodyPr wrap="square" rtlCol="0">
            <a:spAutoFit/>
          </a:bodyPr>
          <a:lstStyle/>
          <a:p>
            <a:pPr algn="just"/>
            <a:r>
              <a:rPr lang="en-US" b="0" i="0" dirty="0">
                <a:solidFill>
                  <a:schemeClr val="tx1"/>
                </a:solidFill>
                <a:effectLst/>
                <a:latin typeface="+mn-lt"/>
              </a:rPr>
              <a:t>The benefits of direct booking are many. But the power and influence of OTAs cannot be ignored. It is significant to create the perfect balance between OTAs and direct bookings to keep a regular flow of customers.</a:t>
            </a:r>
            <a:r>
              <a:rPr lang="en-US" dirty="0">
                <a:solidFill>
                  <a:schemeClr val="tx1"/>
                </a:solidFill>
                <a:latin typeface="+mn-lt"/>
              </a:rPr>
              <a:t>     </a:t>
            </a:r>
          </a:p>
          <a:p>
            <a:pPr algn="just"/>
            <a:endParaRPr lang="en-US" dirty="0">
              <a:solidFill>
                <a:schemeClr val="tx1"/>
              </a:solidFill>
              <a:latin typeface="+mn-lt"/>
            </a:endParaRPr>
          </a:p>
          <a:p>
            <a:pPr algn="just"/>
            <a:r>
              <a:rPr lang="en-US" b="0" i="0" dirty="0">
                <a:solidFill>
                  <a:schemeClr val="tx1"/>
                </a:solidFill>
                <a:effectLst/>
                <a:latin typeface="+mn-lt"/>
              </a:rPr>
              <a:t>OTAs provide a lot of advantages to hotels, and the ‘Billboard Effect’ is one of them. People are more likely to search for your hotel and visit your website when they see you on an OTA.</a:t>
            </a:r>
          </a:p>
          <a:p>
            <a:pPr algn="just"/>
            <a:endParaRPr lang="en-US" b="0" i="0" dirty="0">
              <a:solidFill>
                <a:schemeClr val="tx1"/>
              </a:solidFill>
              <a:effectLst/>
              <a:latin typeface="+mn-lt"/>
            </a:endParaRPr>
          </a:p>
          <a:p>
            <a:pPr algn="just"/>
            <a:r>
              <a:rPr lang="en-US" b="0" i="0" dirty="0">
                <a:solidFill>
                  <a:schemeClr val="tx1"/>
                </a:solidFill>
                <a:effectLst/>
                <a:latin typeface="+mn-lt"/>
              </a:rPr>
              <a:t>Also, OTAs want to gain higher revenue. So, they provide extensive marketing to hotels, helping them reach a broader audience, and generate more bookings.</a:t>
            </a:r>
          </a:p>
          <a:p>
            <a:pPr algn="just"/>
            <a:endParaRPr lang="en-US" dirty="0">
              <a:solidFill>
                <a:schemeClr val="tx1"/>
              </a:solidFill>
              <a:latin typeface="+mn-lt"/>
            </a:endParaRPr>
          </a:p>
          <a:p>
            <a:pPr algn="just"/>
            <a:r>
              <a:rPr lang="en-US" b="0" i="0" dirty="0">
                <a:solidFill>
                  <a:schemeClr val="tx1"/>
                </a:solidFill>
                <a:effectLst/>
                <a:latin typeface="+mn-lt"/>
              </a:rPr>
              <a:t>One of the major reasons people turn to OTAs is because they get to see and compare a lot of hotels. Also, the process of booking is really fast and seamless.</a:t>
            </a:r>
          </a:p>
          <a:p>
            <a:pPr algn="just"/>
            <a:endParaRPr lang="en-US" dirty="0">
              <a:solidFill>
                <a:schemeClr val="tx1"/>
              </a:solidFill>
              <a:latin typeface="+mn-lt"/>
            </a:endParaRPr>
          </a:p>
          <a:p>
            <a:pPr algn="just"/>
            <a:r>
              <a:rPr lang="en-US" b="0" i="0" dirty="0">
                <a:solidFill>
                  <a:schemeClr val="tx1"/>
                </a:solidFill>
                <a:effectLst/>
                <a:latin typeface="+mn-lt"/>
              </a:rPr>
              <a:t>The very crucial aspect of OTAs in today’s time </a:t>
            </a:r>
            <a:r>
              <a:rPr lang="en-US" dirty="0">
                <a:solidFill>
                  <a:schemeClr val="tx1"/>
                </a:solidFill>
                <a:latin typeface="+mn-lt"/>
              </a:rPr>
              <a:t>are the ratings and reviews that are given by other consumers who have had the experience of living in a specific hotel. This makes it even more reliable than hotel websites.</a:t>
            </a:r>
            <a:endParaRPr lang="en-US" b="0" i="0" dirty="0">
              <a:solidFill>
                <a:schemeClr val="tx1"/>
              </a:solidFill>
              <a:effectLst/>
              <a:latin typeface="+mn-lt"/>
            </a:endParaRPr>
          </a:p>
          <a:p>
            <a:pPr algn="just"/>
            <a:endParaRPr lang="en-US" dirty="0">
              <a:solidFill>
                <a:schemeClr val="tx1"/>
              </a:solidFill>
              <a:latin typeface="+mn-lt"/>
            </a:endParaRPr>
          </a:p>
        </p:txBody>
      </p:sp>
      <p:sp>
        <p:nvSpPr>
          <p:cNvPr id="41" name="TextBox 40">
            <a:extLst>
              <a:ext uri="{FF2B5EF4-FFF2-40B4-BE49-F238E27FC236}">
                <a16:creationId xmlns:a16="http://schemas.microsoft.com/office/drawing/2014/main" id="{4B5DD1A5-D891-BB5C-F6B2-DECD38BEE7ED}"/>
              </a:ext>
            </a:extLst>
          </p:cNvPr>
          <p:cNvSpPr txBox="1"/>
          <p:nvPr/>
        </p:nvSpPr>
        <p:spPr>
          <a:xfrm>
            <a:off x="8758989" y="268846"/>
            <a:ext cx="261257" cy="307777"/>
          </a:xfrm>
          <a:prstGeom prst="rect">
            <a:avLst/>
          </a:prstGeom>
          <a:noFill/>
        </p:spPr>
        <p:txBody>
          <a:bodyPr wrap="square" rtlCol="0">
            <a:spAutoFit/>
          </a:bodyPr>
          <a:lstStyle/>
          <a:p>
            <a:r>
              <a:rPr lang="en-US" dirty="0">
                <a:solidFill>
                  <a:schemeClr val="bg1"/>
                </a:solidFill>
              </a:rPr>
              <a:t>2</a:t>
            </a:r>
          </a:p>
        </p:txBody>
      </p:sp>
      <p:sp>
        <p:nvSpPr>
          <p:cNvPr id="42" name="TextBox 41">
            <a:extLst>
              <a:ext uri="{FF2B5EF4-FFF2-40B4-BE49-F238E27FC236}">
                <a16:creationId xmlns:a16="http://schemas.microsoft.com/office/drawing/2014/main" id="{89DAB138-ABFF-C57A-F467-7DBE2843CFF4}"/>
              </a:ext>
            </a:extLst>
          </p:cNvPr>
          <p:cNvSpPr txBox="1"/>
          <p:nvPr/>
        </p:nvSpPr>
        <p:spPr>
          <a:xfrm>
            <a:off x="1711922" y="263788"/>
            <a:ext cx="6871034" cy="307777"/>
          </a:xfrm>
          <a:prstGeom prst="rect">
            <a:avLst/>
          </a:prstGeom>
          <a:noFill/>
        </p:spPr>
        <p:txBody>
          <a:bodyPr wrap="square" rtlCol="0">
            <a:spAutoFit/>
          </a:bodyPr>
          <a:lstStyle/>
          <a:p>
            <a:r>
              <a:rPr lang="en-US" dirty="0">
                <a:solidFill>
                  <a:schemeClr val="bg1"/>
                </a:solidFill>
              </a:rPr>
              <a:t>RISE OF OTAs:</a:t>
            </a:r>
          </a:p>
        </p:txBody>
      </p:sp>
    </p:spTree>
    <p:extLst>
      <p:ext uri="{BB962C8B-B14F-4D97-AF65-F5344CB8AC3E}">
        <p14:creationId xmlns:p14="http://schemas.microsoft.com/office/powerpoint/2010/main" val="1343102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5" name="Google Shape;295;p39"/>
          <p:cNvSpPr txBox="1">
            <a:spLocks noGrp="1"/>
          </p:cNvSpPr>
          <p:nvPr>
            <p:ph type="title" idx="2"/>
          </p:nvPr>
        </p:nvSpPr>
        <p:spPr>
          <a:xfrm>
            <a:off x="3872285" y="1753298"/>
            <a:ext cx="4903515" cy="123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How to strike a balance?</a:t>
            </a:r>
            <a:endParaRPr sz="4000" dirty="0"/>
          </a:p>
        </p:txBody>
      </p:sp>
      <p:sp>
        <p:nvSpPr>
          <p:cNvPr id="296" name="Google Shape;296;p39"/>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 </a:t>
            </a:r>
            <a:endParaRPr dirty="0"/>
          </a:p>
        </p:txBody>
      </p:sp>
    </p:spTree>
    <p:extLst>
      <p:ext uri="{BB962C8B-B14F-4D97-AF65-F5344CB8AC3E}">
        <p14:creationId xmlns:p14="http://schemas.microsoft.com/office/powerpoint/2010/main" val="1870507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0F07669-FD47-3981-CC90-E959D92B3EEA}"/>
              </a:ext>
            </a:extLst>
          </p:cNvPr>
          <p:cNvPicPr>
            <a:picLocks noChangeAspect="1"/>
          </p:cNvPicPr>
          <p:nvPr/>
        </p:nvPicPr>
        <p:blipFill>
          <a:blip r:embed="rId3"/>
          <a:stretch>
            <a:fillRect/>
          </a:stretch>
        </p:blipFill>
        <p:spPr>
          <a:xfrm>
            <a:off x="1041620" y="1281886"/>
            <a:ext cx="7187921" cy="3508923"/>
          </a:xfrm>
          <a:prstGeom prst="rect">
            <a:avLst/>
          </a:prstGeom>
        </p:spPr>
      </p:pic>
      <p:sp>
        <p:nvSpPr>
          <p:cNvPr id="2" name="TextBox 1">
            <a:extLst>
              <a:ext uri="{FF2B5EF4-FFF2-40B4-BE49-F238E27FC236}">
                <a16:creationId xmlns:a16="http://schemas.microsoft.com/office/drawing/2014/main" id="{C437AD05-9FB0-E288-D068-9B4F7B481AC1}"/>
              </a:ext>
            </a:extLst>
          </p:cNvPr>
          <p:cNvSpPr txBox="1"/>
          <p:nvPr/>
        </p:nvSpPr>
        <p:spPr>
          <a:xfrm>
            <a:off x="373711" y="352691"/>
            <a:ext cx="8348869" cy="738664"/>
          </a:xfrm>
          <a:prstGeom prst="rect">
            <a:avLst/>
          </a:prstGeom>
          <a:noFill/>
        </p:spPr>
        <p:txBody>
          <a:bodyPr wrap="square" rtlCol="0">
            <a:spAutoFit/>
          </a:bodyPr>
          <a:lstStyle/>
          <a:p>
            <a:r>
              <a:rPr lang="en-US" dirty="0">
                <a:solidFill>
                  <a:schemeClr val="tx1"/>
                </a:solidFill>
              </a:rPr>
              <a:t>The rise of OTAs in the last three to four years has been significant, which gives us a lot of opportunities to capitalize on. There are a lot of learnings and data available, which could be applied to our experiences and enhance the web direct segment.</a:t>
            </a:r>
          </a:p>
        </p:txBody>
      </p:sp>
      <p:sp>
        <p:nvSpPr>
          <p:cNvPr id="3" name="TextBox 2">
            <a:extLst>
              <a:ext uri="{FF2B5EF4-FFF2-40B4-BE49-F238E27FC236}">
                <a16:creationId xmlns:a16="http://schemas.microsoft.com/office/drawing/2014/main" id="{61334D2E-22CB-44A5-E3A0-689D44AE8F5D}"/>
              </a:ext>
            </a:extLst>
          </p:cNvPr>
          <p:cNvSpPr txBox="1"/>
          <p:nvPr/>
        </p:nvSpPr>
        <p:spPr>
          <a:xfrm>
            <a:off x="254382" y="4829853"/>
            <a:ext cx="7975159" cy="184666"/>
          </a:xfrm>
          <a:prstGeom prst="rect">
            <a:avLst/>
          </a:prstGeom>
          <a:noFill/>
        </p:spPr>
        <p:txBody>
          <a:bodyPr wrap="square" rtlCol="0">
            <a:spAutoFit/>
          </a:bodyPr>
          <a:lstStyle/>
          <a:p>
            <a:r>
              <a:rPr lang="en-US" sz="600" dirty="0"/>
              <a:t>Source: https://application-assets.s3.amazonaws.com/pcwi/production/email/research/PhocuswrightChart-USTotalTravelMarketShareByChannel.png</a:t>
            </a:r>
          </a:p>
        </p:txBody>
      </p:sp>
    </p:spTree>
    <p:extLst>
      <p:ext uri="{BB962C8B-B14F-4D97-AF65-F5344CB8AC3E}">
        <p14:creationId xmlns:p14="http://schemas.microsoft.com/office/powerpoint/2010/main" val="220533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636295" y="263788"/>
            <a:ext cx="7587046" cy="31283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TextBox 40">
            <a:extLst>
              <a:ext uri="{FF2B5EF4-FFF2-40B4-BE49-F238E27FC236}">
                <a16:creationId xmlns:a16="http://schemas.microsoft.com/office/drawing/2014/main" id="{4B5DD1A5-D891-BB5C-F6B2-DECD38BEE7ED}"/>
              </a:ext>
            </a:extLst>
          </p:cNvPr>
          <p:cNvSpPr txBox="1"/>
          <p:nvPr/>
        </p:nvSpPr>
        <p:spPr>
          <a:xfrm>
            <a:off x="8758989" y="268846"/>
            <a:ext cx="261257" cy="307777"/>
          </a:xfrm>
          <a:prstGeom prst="rect">
            <a:avLst/>
          </a:prstGeom>
          <a:noFill/>
        </p:spPr>
        <p:txBody>
          <a:bodyPr wrap="square" rtlCol="0">
            <a:spAutoFit/>
          </a:bodyPr>
          <a:lstStyle/>
          <a:p>
            <a:r>
              <a:rPr lang="en-US" dirty="0">
                <a:solidFill>
                  <a:schemeClr val="bg1"/>
                </a:solidFill>
              </a:rPr>
              <a:t>3</a:t>
            </a:r>
          </a:p>
        </p:txBody>
      </p:sp>
      <p:sp>
        <p:nvSpPr>
          <p:cNvPr id="3" name="Subtitle 2">
            <a:extLst>
              <a:ext uri="{FF2B5EF4-FFF2-40B4-BE49-F238E27FC236}">
                <a16:creationId xmlns:a16="http://schemas.microsoft.com/office/drawing/2014/main" id="{90BDB084-9D3B-6A59-0673-583E79A5E6E8}"/>
              </a:ext>
            </a:extLst>
          </p:cNvPr>
          <p:cNvSpPr>
            <a:spLocks noGrp="1"/>
          </p:cNvSpPr>
          <p:nvPr>
            <p:ph type="subTitle" idx="21"/>
          </p:nvPr>
        </p:nvSpPr>
        <p:spPr/>
        <p:txBody>
          <a:bodyPr/>
          <a:lstStyle/>
          <a:p>
            <a:r>
              <a:rPr lang="en-US" dirty="0"/>
              <a:t> </a:t>
            </a:r>
          </a:p>
        </p:txBody>
      </p:sp>
      <p:sp>
        <p:nvSpPr>
          <p:cNvPr id="4" name="TextBox 3">
            <a:extLst>
              <a:ext uri="{FF2B5EF4-FFF2-40B4-BE49-F238E27FC236}">
                <a16:creationId xmlns:a16="http://schemas.microsoft.com/office/drawing/2014/main" id="{8DEC6E76-D5FA-712C-FFF6-B660BD56E199}"/>
              </a:ext>
            </a:extLst>
          </p:cNvPr>
          <p:cNvSpPr txBox="1"/>
          <p:nvPr/>
        </p:nvSpPr>
        <p:spPr>
          <a:xfrm>
            <a:off x="1725672" y="263788"/>
            <a:ext cx="2928830" cy="307777"/>
          </a:xfrm>
          <a:prstGeom prst="rect">
            <a:avLst/>
          </a:prstGeom>
          <a:noFill/>
        </p:spPr>
        <p:txBody>
          <a:bodyPr wrap="square" rtlCol="0">
            <a:spAutoFit/>
          </a:bodyPr>
          <a:lstStyle/>
          <a:p>
            <a:r>
              <a:rPr lang="en-US" dirty="0">
                <a:solidFill>
                  <a:schemeClr val="bg1"/>
                </a:solidFill>
              </a:rPr>
              <a:t>OPPORTUNITIES</a:t>
            </a:r>
          </a:p>
        </p:txBody>
      </p:sp>
      <p:sp>
        <p:nvSpPr>
          <p:cNvPr id="7" name="TextBox 6">
            <a:extLst>
              <a:ext uri="{FF2B5EF4-FFF2-40B4-BE49-F238E27FC236}">
                <a16:creationId xmlns:a16="http://schemas.microsoft.com/office/drawing/2014/main" id="{5904A2EF-2D89-B3B8-3158-B5FAEE210590}"/>
              </a:ext>
            </a:extLst>
          </p:cNvPr>
          <p:cNvSpPr txBox="1"/>
          <p:nvPr/>
        </p:nvSpPr>
        <p:spPr>
          <a:xfrm>
            <a:off x="546577" y="1073899"/>
            <a:ext cx="4441371" cy="646331"/>
          </a:xfrm>
          <a:prstGeom prst="rect">
            <a:avLst/>
          </a:prstGeom>
          <a:noFill/>
        </p:spPr>
        <p:txBody>
          <a:bodyPr wrap="square" rtlCol="0">
            <a:spAutoFit/>
          </a:bodyPr>
          <a:lstStyle/>
          <a:p>
            <a:r>
              <a:rPr lang="en-US" sz="1800" dirty="0">
                <a:solidFill>
                  <a:schemeClr val="tx1"/>
                </a:solidFill>
              </a:rPr>
              <a:t>Enhance Direct Web Bookings</a:t>
            </a:r>
          </a:p>
          <a:p>
            <a:r>
              <a:rPr lang="en-US" sz="1800" dirty="0">
                <a:solidFill>
                  <a:schemeClr val="tx1"/>
                </a:solidFill>
              </a:rPr>
              <a:t> </a:t>
            </a:r>
          </a:p>
        </p:txBody>
      </p:sp>
      <p:pic>
        <p:nvPicPr>
          <p:cNvPr id="9" name="Picture 8">
            <a:extLst>
              <a:ext uri="{FF2B5EF4-FFF2-40B4-BE49-F238E27FC236}">
                <a16:creationId xmlns:a16="http://schemas.microsoft.com/office/drawing/2014/main" id="{B82F1056-E2AB-C1A9-8881-62459C4F226B}"/>
              </a:ext>
            </a:extLst>
          </p:cNvPr>
          <p:cNvPicPr>
            <a:picLocks noChangeAspect="1"/>
          </p:cNvPicPr>
          <p:nvPr/>
        </p:nvPicPr>
        <p:blipFill>
          <a:blip r:embed="rId3"/>
          <a:stretch>
            <a:fillRect/>
          </a:stretch>
        </p:blipFill>
        <p:spPr>
          <a:xfrm>
            <a:off x="608238" y="1814309"/>
            <a:ext cx="8150751" cy="2648478"/>
          </a:xfrm>
          <a:prstGeom prst="rect">
            <a:avLst/>
          </a:prstGeom>
        </p:spPr>
      </p:pic>
      <p:sp>
        <p:nvSpPr>
          <p:cNvPr id="12" name="TextBox 11">
            <a:extLst>
              <a:ext uri="{FF2B5EF4-FFF2-40B4-BE49-F238E27FC236}">
                <a16:creationId xmlns:a16="http://schemas.microsoft.com/office/drawing/2014/main" id="{32DF7E0A-8655-1499-4BE0-46F9A8F210BB}"/>
              </a:ext>
            </a:extLst>
          </p:cNvPr>
          <p:cNvSpPr txBox="1"/>
          <p:nvPr/>
        </p:nvSpPr>
        <p:spPr>
          <a:xfrm>
            <a:off x="161350" y="1043121"/>
            <a:ext cx="446888" cy="400110"/>
          </a:xfrm>
          <a:prstGeom prst="rect">
            <a:avLst/>
          </a:prstGeom>
          <a:noFill/>
        </p:spPr>
        <p:txBody>
          <a:bodyPr wrap="square" rtlCol="0">
            <a:spAutoFit/>
          </a:bodyPr>
          <a:lstStyle/>
          <a:p>
            <a:r>
              <a:rPr lang="en-US" sz="2000" b="1" dirty="0"/>
              <a:t>1)</a:t>
            </a:r>
          </a:p>
        </p:txBody>
      </p:sp>
    </p:spTree>
    <p:extLst>
      <p:ext uri="{BB962C8B-B14F-4D97-AF65-F5344CB8AC3E}">
        <p14:creationId xmlns:p14="http://schemas.microsoft.com/office/powerpoint/2010/main" val="598544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483769E-3373-387F-0814-E65B5D15B263}"/>
              </a:ext>
            </a:extLst>
          </p:cNvPr>
          <p:cNvPicPr>
            <a:picLocks noChangeAspect="1"/>
          </p:cNvPicPr>
          <p:nvPr/>
        </p:nvPicPr>
        <p:blipFill>
          <a:blip r:embed="rId2"/>
          <a:stretch>
            <a:fillRect/>
          </a:stretch>
        </p:blipFill>
        <p:spPr>
          <a:xfrm>
            <a:off x="349858" y="912834"/>
            <a:ext cx="7772400" cy="2640760"/>
          </a:xfrm>
          <a:prstGeom prst="rect">
            <a:avLst/>
          </a:prstGeom>
        </p:spPr>
      </p:pic>
      <p:sp>
        <p:nvSpPr>
          <p:cNvPr id="22" name="TextBox 21">
            <a:extLst>
              <a:ext uri="{FF2B5EF4-FFF2-40B4-BE49-F238E27FC236}">
                <a16:creationId xmlns:a16="http://schemas.microsoft.com/office/drawing/2014/main" id="{A0AFF179-2586-420F-4395-8DCB24172980}"/>
              </a:ext>
            </a:extLst>
          </p:cNvPr>
          <p:cNvSpPr txBox="1"/>
          <p:nvPr/>
        </p:nvSpPr>
        <p:spPr>
          <a:xfrm>
            <a:off x="349858" y="389614"/>
            <a:ext cx="5462546" cy="523220"/>
          </a:xfrm>
          <a:prstGeom prst="rect">
            <a:avLst/>
          </a:prstGeom>
          <a:noFill/>
        </p:spPr>
        <p:txBody>
          <a:bodyPr wrap="square" rtlCol="0">
            <a:spAutoFit/>
          </a:bodyPr>
          <a:lstStyle/>
          <a:p>
            <a:r>
              <a:rPr lang="en-US" dirty="0">
                <a:solidFill>
                  <a:schemeClr val="tx1"/>
                </a:solidFill>
              </a:rPr>
              <a:t>Traffic split for Honors and Non-Honors users:</a:t>
            </a:r>
          </a:p>
          <a:p>
            <a:endParaRPr lang="en-US" dirty="0">
              <a:solidFill>
                <a:schemeClr val="tx1"/>
              </a:solidFill>
            </a:endParaRPr>
          </a:p>
        </p:txBody>
      </p:sp>
    </p:spTree>
    <p:extLst>
      <p:ext uri="{BB962C8B-B14F-4D97-AF65-F5344CB8AC3E}">
        <p14:creationId xmlns:p14="http://schemas.microsoft.com/office/powerpoint/2010/main" val="1650021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PROCESS</a:t>
            </a:r>
            <a:endParaRPr dirty="0"/>
          </a:p>
        </p:txBody>
      </p:sp>
      <p:sp>
        <p:nvSpPr>
          <p:cNvPr id="256" name="Google Shape;256;p36"/>
          <p:cNvSpPr txBox="1">
            <a:spLocks noGrp="1"/>
          </p:cNvSpPr>
          <p:nvPr>
            <p:ph type="subTitle" idx="1"/>
          </p:nvPr>
        </p:nvSpPr>
        <p:spPr>
          <a:xfrm>
            <a:off x="621563" y="1104775"/>
            <a:ext cx="7878300" cy="362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pPr>
            <a:r>
              <a:rPr lang="en-US" dirty="0">
                <a:solidFill>
                  <a:schemeClr val="accent2"/>
                </a:solidFill>
                <a:latin typeface="Overpass Light"/>
                <a:ea typeface="Overpass Light"/>
                <a:cs typeface="Overpass Light"/>
                <a:sym typeface="Overpass Light"/>
              </a:rPr>
              <a:t> </a:t>
            </a:r>
            <a:endParaRPr dirty="0">
              <a:solidFill>
                <a:schemeClr val="accent2"/>
              </a:solidFill>
              <a:latin typeface="Overpass Light"/>
              <a:ea typeface="Overpass Light"/>
              <a:cs typeface="Overpass Light"/>
              <a:sym typeface="Overpass Light"/>
            </a:endParaRPr>
          </a:p>
        </p:txBody>
      </p:sp>
      <p:pic>
        <p:nvPicPr>
          <p:cNvPr id="3" name="Picture 2">
            <a:extLst>
              <a:ext uri="{FF2B5EF4-FFF2-40B4-BE49-F238E27FC236}">
                <a16:creationId xmlns:a16="http://schemas.microsoft.com/office/drawing/2014/main" id="{0A51DEC2-11D9-85D8-5B26-C19B4CF7F0D7}"/>
              </a:ext>
            </a:extLst>
          </p:cNvPr>
          <p:cNvPicPr>
            <a:picLocks noChangeAspect="1"/>
          </p:cNvPicPr>
          <p:nvPr/>
        </p:nvPicPr>
        <p:blipFill>
          <a:blip r:embed="rId3"/>
          <a:stretch>
            <a:fillRect/>
          </a:stretch>
        </p:blipFill>
        <p:spPr>
          <a:xfrm>
            <a:off x="380429" y="1927775"/>
            <a:ext cx="1503374" cy="1503374"/>
          </a:xfrm>
          <a:prstGeom prst="rect">
            <a:avLst/>
          </a:prstGeom>
        </p:spPr>
      </p:pic>
      <p:pic>
        <p:nvPicPr>
          <p:cNvPr id="7" name="Picture 6">
            <a:extLst>
              <a:ext uri="{FF2B5EF4-FFF2-40B4-BE49-F238E27FC236}">
                <a16:creationId xmlns:a16="http://schemas.microsoft.com/office/drawing/2014/main" id="{FF454C9A-971D-83AF-934C-8AA4A648AD4E}"/>
              </a:ext>
            </a:extLst>
          </p:cNvPr>
          <p:cNvPicPr>
            <a:picLocks noChangeAspect="1"/>
          </p:cNvPicPr>
          <p:nvPr/>
        </p:nvPicPr>
        <p:blipFill>
          <a:blip r:embed="rId4"/>
          <a:stretch>
            <a:fillRect/>
          </a:stretch>
        </p:blipFill>
        <p:spPr>
          <a:xfrm>
            <a:off x="2248690" y="2157162"/>
            <a:ext cx="829176" cy="829176"/>
          </a:xfrm>
          <a:prstGeom prst="rect">
            <a:avLst/>
          </a:prstGeom>
        </p:spPr>
      </p:pic>
      <p:pic>
        <p:nvPicPr>
          <p:cNvPr id="11" name="Picture 10">
            <a:extLst>
              <a:ext uri="{FF2B5EF4-FFF2-40B4-BE49-F238E27FC236}">
                <a16:creationId xmlns:a16="http://schemas.microsoft.com/office/drawing/2014/main" id="{F2C91EC3-08A7-3177-C0F3-F020138F209A}"/>
              </a:ext>
            </a:extLst>
          </p:cNvPr>
          <p:cNvPicPr>
            <a:picLocks noChangeAspect="1"/>
          </p:cNvPicPr>
          <p:nvPr/>
        </p:nvPicPr>
        <p:blipFill>
          <a:blip r:embed="rId5"/>
          <a:stretch>
            <a:fillRect/>
          </a:stretch>
        </p:blipFill>
        <p:spPr>
          <a:xfrm>
            <a:off x="3934900" y="2086037"/>
            <a:ext cx="971425" cy="971425"/>
          </a:xfrm>
          <a:prstGeom prst="rect">
            <a:avLst/>
          </a:prstGeom>
        </p:spPr>
      </p:pic>
      <p:pic>
        <p:nvPicPr>
          <p:cNvPr id="12" name="Picture 11">
            <a:extLst>
              <a:ext uri="{FF2B5EF4-FFF2-40B4-BE49-F238E27FC236}">
                <a16:creationId xmlns:a16="http://schemas.microsoft.com/office/drawing/2014/main" id="{D78CE1B6-C99C-AE5C-56AA-35A0B7974A58}"/>
              </a:ext>
            </a:extLst>
          </p:cNvPr>
          <p:cNvPicPr>
            <a:picLocks noChangeAspect="1"/>
          </p:cNvPicPr>
          <p:nvPr/>
        </p:nvPicPr>
        <p:blipFill>
          <a:blip r:embed="rId4"/>
          <a:stretch>
            <a:fillRect/>
          </a:stretch>
        </p:blipFill>
        <p:spPr>
          <a:xfrm>
            <a:off x="5666804" y="2141549"/>
            <a:ext cx="829176" cy="829176"/>
          </a:xfrm>
          <a:prstGeom prst="rect">
            <a:avLst/>
          </a:prstGeom>
        </p:spPr>
      </p:pic>
      <p:pic>
        <p:nvPicPr>
          <p:cNvPr id="14" name="Picture 13">
            <a:extLst>
              <a:ext uri="{FF2B5EF4-FFF2-40B4-BE49-F238E27FC236}">
                <a16:creationId xmlns:a16="http://schemas.microsoft.com/office/drawing/2014/main" id="{7F2A488E-750F-EA2E-6C0F-22FD92E77AB4}"/>
              </a:ext>
            </a:extLst>
          </p:cNvPr>
          <p:cNvPicPr>
            <a:picLocks noChangeAspect="1"/>
          </p:cNvPicPr>
          <p:nvPr/>
        </p:nvPicPr>
        <p:blipFill>
          <a:blip r:embed="rId6"/>
          <a:stretch>
            <a:fillRect/>
          </a:stretch>
        </p:blipFill>
        <p:spPr>
          <a:xfrm>
            <a:off x="7358743" y="2085902"/>
            <a:ext cx="1310869" cy="1310869"/>
          </a:xfrm>
          <a:prstGeom prst="rect">
            <a:avLst/>
          </a:prstGeom>
        </p:spPr>
      </p:pic>
      <p:sp>
        <p:nvSpPr>
          <p:cNvPr id="15" name="TextBox 14">
            <a:extLst>
              <a:ext uri="{FF2B5EF4-FFF2-40B4-BE49-F238E27FC236}">
                <a16:creationId xmlns:a16="http://schemas.microsoft.com/office/drawing/2014/main" id="{0124B981-1172-7C1E-3667-147AD312B1C3}"/>
              </a:ext>
            </a:extLst>
          </p:cNvPr>
          <p:cNvSpPr txBox="1"/>
          <p:nvPr/>
        </p:nvSpPr>
        <p:spPr>
          <a:xfrm>
            <a:off x="850393" y="3712659"/>
            <a:ext cx="1526291" cy="338554"/>
          </a:xfrm>
          <a:prstGeom prst="rect">
            <a:avLst/>
          </a:prstGeom>
          <a:noFill/>
        </p:spPr>
        <p:txBody>
          <a:bodyPr wrap="square" rtlCol="0">
            <a:spAutoFit/>
          </a:bodyPr>
          <a:lstStyle/>
          <a:p>
            <a:r>
              <a:rPr lang="en-US" sz="1600" dirty="0">
                <a:solidFill>
                  <a:srgbClr val="FF0000"/>
                </a:solidFill>
                <a:latin typeface="Bebas Neue" panose="020B0606020202050201" pitchFamily="34" charset="0"/>
              </a:rPr>
              <a:t>PROBLEM</a:t>
            </a:r>
          </a:p>
        </p:txBody>
      </p:sp>
      <p:sp>
        <p:nvSpPr>
          <p:cNvPr id="16" name="TextBox 15">
            <a:extLst>
              <a:ext uri="{FF2B5EF4-FFF2-40B4-BE49-F238E27FC236}">
                <a16:creationId xmlns:a16="http://schemas.microsoft.com/office/drawing/2014/main" id="{43CA65D3-2199-0A86-5E0C-4ADCBF6461CA}"/>
              </a:ext>
            </a:extLst>
          </p:cNvPr>
          <p:cNvSpPr txBox="1"/>
          <p:nvPr/>
        </p:nvSpPr>
        <p:spPr>
          <a:xfrm>
            <a:off x="6971622" y="3727369"/>
            <a:ext cx="2921452" cy="338554"/>
          </a:xfrm>
          <a:prstGeom prst="rect">
            <a:avLst/>
          </a:prstGeom>
          <a:noFill/>
        </p:spPr>
        <p:txBody>
          <a:bodyPr wrap="square" rtlCol="0">
            <a:spAutoFit/>
          </a:bodyPr>
          <a:lstStyle/>
          <a:p>
            <a:r>
              <a:rPr lang="en-US" sz="1600" dirty="0">
                <a:solidFill>
                  <a:srgbClr val="FF0000"/>
                </a:solidFill>
                <a:latin typeface="Bebas Neue" panose="020B0606020202050201" pitchFamily="34" charset="0"/>
              </a:rPr>
              <a:t>SOLUTION/RECOMMENDATION</a:t>
            </a:r>
          </a:p>
        </p:txBody>
      </p:sp>
      <p:sp>
        <p:nvSpPr>
          <p:cNvPr id="17" name="TextBox 16">
            <a:extLst>
              <a:ext uri="{FF2B5EF4-FFF2-40B4-BE49-F238E27FC236}">
                <a16:creationId xmlns:a16="http://schemas.microsoft.com/office/drawing/2014/main" id="{328C8CE3-418C-9259-26F0-637ADEF54912}"/>
              </a:ext>
            </a:extLst>
          </p:cNvPr>
          <p:cNvSpPr txBox="1"/>
          <p:nvPr/>
        </p:nvSpPr>
        <p:spPr>
          <a:xfrm>
            <a:off x="3769895" y="3718214"/>
            <a:ext cx="2016722" cy="338554"/>
          </a:xfrm>
          <a:prstGeom prst="rect">
            <a:avLst/>
          </a:prstGeom>
          <a:noFill/>
        </p:spPr>
        <p:txBody>
          <a:bodyPr wrap="square" rtlCol="0">
            <a:spAutoFit/>
          </a:bodyPr>
          <a:lstStyle/>
          <a:p>
            <a:r>
              <a:rPr lang="en-US" sz="1600" dirty="0">
                <a:solidFill>
                  <a:srgbClr val="FF0000"/>
                </a:solidFill>
                <a:latin typeface="Bebas Neue" panose="020B0606020202050201" pitchFamily="34" charset="0"/>
              </a:rPr>
              <a:t>ADOBE</a:t>
            </a:r>
            <a:r>
              <a:rPr lang="en-US" sz="1600" dirty="0">
                <a:solidFill>
                  <a:srgbClr val="FF0000"/>
                </a:solidFill>
              </a:rPr>
              <a:t> </a:t>
            </a:r>
            <a:r>
              <a:rPr lang="en-US" sz="1600" dirty="0">
                <a:solidFill>
                  <a:srgbClr val="FF0000"/>
                </a:solidFill>
                <a:latin typeface="Bebas Neue" panose="020B0606020202050201" pitchFamily="34" charset="0"/>
              </a:rPr>
              <a:t>ANALYTICS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54137DD9-38DA-FCD5-4BE6-12CA01925E37}"/>
              </a:ext>
            </a:extLst>
          </p:cNvPr>
          <p:cNvSpPr txBox="1"/>
          <p:nvPr/>
        </p:nvSpPr>
        <p:spPr>
          <a:xfrm>
            <a:off x="508764" y="646268"/>
            <a:ext cx="8022986"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solidFill>
              </a:rPr>
              <a:t>Most of the non-honors customers book with Hilton directly through Web Direct</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Optimize the opportunity to attract more non-honors customers to Web Direct, since a large chunk of users belongs to this segment.</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Try to optimize the software system to track ‘No Value’, which leads to the loss of insights and meaningful data</a:t>
            </a:r>
          </a:p>
        </p:txBody>
      </p:sp>
      <p:pic>
        <p:nvPicPr>
          <p:cNvPr id="2050" name="Picture 2" descr="20 Ways To Increase Direct Bookings on Your Hotel Website | Hotel Marketing">
            <a:extLst>
              <a:ext uri="{FF2B5EF4-FFF2-40B4-BE49-F238E27FC236}">
                <a16:creationId xmlns:a16="http://schemas.microsoft.com/office/drawing/2014/main" id="{282665D2-FD74-FDD8-3D10-9DF01127B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1763" y="2462150"/>
            <a:ext cx="3451594" cy="2170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218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24D582CC-E819-19B7-D697-6C6FB4F8D368}"/>
              </a:ext>
            </a:extLst>
          </p:cNvPr>
          <p:cNvSpPr txBox="1"/>
          <p:nvPr/>
        </p:nvSpPr>
        <p:spPr>
          <a:xfrm>
            <a:off x="419385" y="477022"/>
            <a:ext cx="446888" cy="400110"/>
          </a:xfrm>
          <a:prstGeom prst="rect">
            <a:avLst/>
          </a:prstGeom>
          <a:noFill/>
        </p:spPr>
        <p:txBody>
          <a:bodyPr wrap="square" rtlCol="0">
            <a:spAutoFit/>
          </a:bodyPr>
          <a:lstStyle/>
          <a:p>
            <a:r>
              <a:rPr lang="en-US" sz="2000" b="1" dirty="0"/>
              <a:t>2)</a:t>
            </a:r>
          </a:p>
        </p:txBody>
      </p:sp>
      <p:sp>
        <p:nvSpPr>
          <p:cNvPr id="22" name="TextBox 21">
            <a:extLst>
              <a:ext uri="{FF2B5EF4-FFF2-40B4-BE49-F238E27FC236}">
                <a16:creationId xmlns:a16="http://schemas.microsoft.com/office/drawing/2014/main" id="{35F3548A-C456-716A-B87D-B21DF60B5A08}"/>
              </a:ext>
            </a:extLst>
          </p:cNvPr>
          <p:cNvSpPr txBox="1"/>
          <p:nvPr/>
        </p:nvSpPr>
        <p:spPr>
          <a:xfrm>
            <a:off x="790647" y="507800"/>
            <a:ext cx="4441371" cy="369332"/>
          </a:xfrm>
          <a:prstGeom prst="rect">
            <a:avLst/>
          </a:prstGeom>
          <a:noFill/>
        </p:spPr>
        <p:txBody>
          <a:bodyPr wrap="square" rtlCol="0">
            <a:spAutoFit/>
          </a:bodyPr>
          <a:lstStyle/>
          <a:p>
            <a:r>
              <a:rPr lang="en-US" sz="1800" dirty="0">
                <a:solidFill>
                  <a:schemeClr val="tx1"/>
                </a:solidFill>
              </a:rPr>
              <a:t>Capitalize on GDS Consortia</a:t>
            </a:r>
          </a:p>
        </p:txBody>
      </p:sp>
      <p:pic>
        <p:nvPicPr>
          <p:cNvPr id="24" name="Picture 23">
            <a:extLst>
              <a:ext uri="{FF2B5EF4-FFF2-40B4-BE49-F238E27FC236}">
                <a16:creationId xmlns:a16="http://schemas.microsoft.com/office/drawing/2014/main" id="{9CDCBDAD-88C5-5457-CDFE-F60F4870B27B}"/>
              </a:ext>
            </a:extLst>
          </p:cNvPr>
          <p:cNvPicPr>
            <a:picLocks noChangeAspect="1"/>
          </p:cNvPicPr>
          <p:nvPr/>
        </p:nvPicPr>
        <p:blipFill>
          <a:blip r:embed="rId2"/>
          <a:stretch>
            <a:fillRect/>
          </a:stretch>
        </p:blipFill>
        <p:spPr>
          <a:xfrm>
            <a:off x="200183" y="1349732"/>
            <a:ext cx="8743634" cy="2720379"/>
          </a:xfrm>
          <a:prstGeom prst="rect">
            <a:avLst/>
          </a:prstGeom>
        </p:spPr>
      </p:pic>
    </p:spTree>
    <p:extLst>
      <p:ext uri="{BB962C8B-B14F-4D97-AF65-F5344CB8AC3E}">
        <p14:creationId xmlns:p14="http://schemas.microsoft.com/office/powerpoint/2010/main" val="3546428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F309D9F-B850-5D30-AD26-5FECC2BC8F03}"/>
              </a:ext>
            </a:extLst>
          </p:cNvPr>
          <p:cNvSpPr txBox="1"/>
          <p:nvPr/>
        </p:nvSpPr>
        <p:spPr>
          <a:xfrm>
            <a:off x="286128" y="449705"/>
            <a:ext cx="8364891" cy="2062103"/>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tx1"/>
                </a:solidFill>
              </a:rPr>
              <a:t>The second most effective platform that attracts Honors tier members is GDS Consortia.</a:t>
            </a:r>
          </a:p>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r>
              <a:rPr lang="en-US" sz="1600" dirty="0">
                <a:solidFill>
                  <a:schemeClr val="tx1"/>
                </a:solidFill>
              </a:rPr>
              <a:t>Despite being an OTA, GDS Consortia has been attracting huge chunks of honor tier customers.</a:t>
            </a:r>
          </a:p>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r>
              <a:rPr lang="en-US" sz="1600" dirty="0">
                <a:solidFill>
                  <a:schemeClr val="tx1"/>
                </a:solidFill>
              </a:rPr>
              <a:t>Any strategy to form a synergy with GDS Consortia to collaborate with Hilton Website would attract more customers to Hilton website</a:t>
            </a:r>
          </a:p>
        </p:txBody>
      </p:sp>
      <p:pic>
        <p:nvPicPr>
          <p:cNvPr id="23" name="Picture 22">
            <a:extLst>
              <a:ext uri="{FF2B5EF4-FFF2-40B4-BE49-F238E27FC236}">
                <a16:creationId xmlns:a16="http://schemas.microsoft.com/office/drawing/2014/main" id="{02117032-AFE8-4473-9F54-4AF876C9B967}"/>
              </a:ext>
            </a:extLst>
          </p:cNvPr>
          <p:cNvPicPr>
            <a:picLocks noChangeAspect="1"/>
          </p:cNvPicPr>
          <p:nvPr/>
        </p:nvPicPr>
        <p:blipFill>
          <a:blip r:embed="rId2"/>
          <a:stretch>
            <a:fillRect/>
          </a:stretch>
        </p:blipFill>
        <p:spPr>
          <a:xfrm>
            <a:off x="6589737" y="2743533"/>
            <a:ext cx="1950262" cy="1950262"/>
          </a:xfrm>
          <a:prstGeom prst="rect">
            <a:avLst/>
          </a:prstGeom>
        </p:spPr>
      </p:pic>
    </p:spTree>
    <p:extLst>
      <p:ext uri="{BB962C8B-B14F-4D97-AF65-F5344CB8AC3E}">
        <p14:creationId xmlns:p14="http://schemas.microsoft.com/office/powerpoint/2010/main" val="305311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6DAB74-3F61-9CB3-2F97-157568CB5DA6}"/>
              </a:ext>
            </a:extLst>
          </p:cNvPr>
          <p:cNvPicPr>
            <a:picLocks noChangeAspect="1"/>
          </p:cNvPicPr>
          <p:nvPr/>
        </p:nvPicPr>
        <p:blipFill>
          <a:blip r:embed="rId2"/>
          <a:stretch>
            <a:fillRect/>
          </a:stretch>
        </p:blipFill>
        <p:spPr>
          <a:xfrm>
            <a:off x="377444" y="2597107"/>
            <a:ext cx="4329820" cy="2366065"/>
          </a:xfrm>
          <a:prstGeom prst="rect">
            <a:avLst/>
          </a:prstGeom>
        </p:spPr>
      </p:pic>
      <p:pic>
        <p:nvPicPr>
          <p:cNvPr id="4" name="Picture 3">
            <a:extLst>
              <a:ext uri="{FF2B5EF4-FFF2-40B4-BE49-F238E27FC236}">
                <a16:creationId xmlns:a16="http://schemas.microsoft.com/office/drawing/2014/main" id="{BF3E72CC-A1F8-EDF2-1AE3-676216E4E0EC}"/>
              </a:ext>
            </a:extLst>
          </p:cNvPr>
          <p:cNvPicPr>
            <a:picLocks noChangeAspect="1"/>
          </p:cNvPicPr>
          <p:nvPr/>
        </p:nvPicPr>
        <p:blipFill>
          <a:blip r:embed="rId3"/>
          <a:stretch>
            <a:fillRect/>
          </a:stretch>
        </p:blipFill>
        <p:spPr>
          <a:xfrm>
            <a:off x="4825497" y="2597107"/>
            <a:ext cx="4194556" cy="2394153"/>
          </a:xfrm>
          <a:prstGeom prst="rect">
            <a:avLst/>
          </a:prstGeom>
        </p:spPr>
      </p:pic>
      <p:sp>
        <p:nvSpPr>
          <p:cNvPr id="5" name="TextBox 4">
            <a:extLst>
              <a:ext uri="{FF2B5EF4-FFF2-40B4-BE49-F238E27FC236}">
                <a16:creationId xmlns:a16="http://schemas.microsoft.com/office/drawing/2014/main" id="{58683055-0637-6FE3-F55A-D65DDA35F14C}"/>
              </a:ext>
            </a:extLst>
          </p:cNvPr>
          <p:cNvSpPr txBox="1"/>
          <p:nvPr/>
        </p:nvSpPr>
        <p:spPr>
          <a:xfrm>
            <a:off x="1991764" y="2350886"/>
            <a:ext cx="1738265" cy="246221"/>
          </a:xfrm>
          <a:prstGeom prst="rect">
            <a:avLst/>
          </a:prstGeom>
          <a:noFill/>
        </p:spPr>
        <p:txBody>
          <a:bodyPr wrap="square" rtlCol="0">
            <a:spAutoFit/>
          </a:bodyPr>
          <a:lstStyle/>
          <a:p>
            <a:r>
              <a:rPr lang="en-US" sz="1000" b="1" dirty="0"/>
              <a:t>Honors Activity</a:t>
            </a:r>
          </a:p>
        </p:txBody>
      </p:sp>
      <p:sp>
        <p:nvSpPr>
          <p:cNvPr id="6" name="TextBox 5">
            <a:extLst>
              <a:ext uri="{FF2B5EF4-FFF2-40B4-BE49-F238E27FC236}">
                <a16:creationId xmlns:a16="http://schemas.microsoft.com/office/drawing/2014/main" id="{4D887B3E-CF0B-FC8E-01D0-1A570A2185A6}"/>
              </a:ext>
            </a:extLst>
          </p:cNvPr>
          <p:cNvSpPr txBox="1"/>
          <p:nvPr/>
        </p:nvSpPr>
        <p:spPr>
          <a:xfrm>
            <a:off x="6321584" y="2350885"/>
            <a:ext cx="1738265" cy="246221"/>
          </a:xfrm>
          <a:prstGeom prst="rect">
            <a:avLst/>
          </a:prstGeom>
          <a:noFill/>
        </p:spPr>
        <p:txBody>
          <a:bodyPr wrap="square" rtlCol="0">
            <a:spAutoFit/>
          </a:bodyPr>
          <a:lstStyle/>
          <a:p>
            <a:r>
              <a:rPr lang="en-US" sz="1000" b="1" dirty="0"/>
              <a:t>Non-Honors Activity</a:t>
            </a:r>
          </a:p>
        </p:txBody>
      </p:sp>
      <p:sp>
        <p:nvSpPr>
          <p:cNvPr id="7" name="TextBox 6">
            <a:extLst>
              <a:ext uri="{FF2B5EF4-FFF2-40B4-BE49-F238E27FC236}">
                <a16:creationId xmlns:a16="http://schemas.microsoft.com/office/drawing/2014/main" id="{F76867CE-84D1-9197-3725-3108D02D01B5}"/>
              </a:ext>
            </a:extLst>
          </p:cNvPr>
          <p:cNvSpPr txBox="1"/>
          <p:nvPr/>
        </p:nvSpPr>
        <p:spPr>
          <a:xfrm>
            <a:off x="401541" y="293910"/>
            <a:ext cx="8190198" cy="2185214"/>
          </a:xfrm>
          <a:prstGeom prst="rect">
            <a:avLst/>
          </a:prstGeom>
          <a:noFill/>
        </p:spPr>
        <p:txBody>
          <a:bodyPr wrap="square" rtlCol="0">
            <a:spAutoFit/>
          </a:bodyPr>
          <a:lstStyle/>
          <a:p>
            <a:endParaRPr lang="en-US" b="1" dirty="0">
              <a:solidFill>
                <a:schemeClr val="tx1"/>
              </a:solidFill>
            </a:endParaRPr>
          </a:p>
          <a:p>
            <a:r>
              <a:rPr lang="en-US" sz="1200" dirty="0">
                <a:solidFill>
                  <a:schemeClr val="tx1"/>
                </a:solidFill>
              </a:rPr>
              <a:t>The difference between honors and non-honors activity might be one of the useful insights to look at.</a:t>
            </a:r>
          </a:p>
          <a:p>
            <a:endParaRPr lang="en-US" sz="1200" dirty="0">
              <a:solidFill>
                <a:schemeClr val="tx1"/>
              </a:solidFill>
            </a:endParaRPr>
          </a:p>
          <a:p>
            <a:r>
              <a:rPr lang="en-US" sz="1200" dirty="0">
                <a:solidFill>
                  <a:schemeClr val="tx1"/>
                </a:solidFill>
              </a:rPr>
              <a:t>Most of the sessions from both honors and non-honors tiers happen on Web Direct, which is good news for Hilton. But second, the highest sessions that are comprising almost 12% of the honors tier are going towards an OTA (GDS Consortia). This can be concerning as non-honors people are still coming to Property Direct but there also, GDS seems to attract a lot of traffic.</a:t>
            </a:r>
          </a:p>
          <a:p>
            <a:endParaRPr lang="en-US" sz="1200" dirty="0">
              <a:solidFill>
                <a:schemeClr val="tx1"/>
              </a:solidFill>
            </a:endParaRPr>
          </a:p>
          <a:p>
            <a:r>
              <a:rPr lang="en-US" sz="1200" dirty="0">
                <a:solidFill>
                  <a:schemeClr val="tx1"/>
                </a:solidFill>
              </a:rPr>
              <a:t>This can be because a lot of corporate bookings happen through Consortia. Hilton can introduce new programs where it can target bulk corporate booking accounts.</a:t>
            </a:r>
          </a:p>
          <a:p>
            <a:endParaRPr lang="en-US" dirty="0">
              <a:solidFill>
                <a:schemeClr val="tx1"/>
              </a:solidFill>
            </a:endParaRPr>
          </a:p>
        </p:txBody>
      </p:sp>
    </p:spTree>
    <p:extLst>
      <p:ext uri="{BB962C8B-B14F-4D97-AF65-F5344CB8AC3E}">
        <p14:creationId xmlns:p14="http://schemas.microsoft.com/office/powerpoint/2010/main" val="2452974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DC27BA-88A1-66E3-ABBB-E85B34BCD2CC}"/>
              </a:ext>
            </a:extLst>
          </p:cNvPr>
          <p:cNvSpPr txBox="1"/>
          <p:nvPr/>
        </p:nvSpPr>
        <p:spPr>
          <a:xfrm>
            <a:off x="421419" y="333954"/>
            <a:ext cx="7959255" cy="400110"/>
          </a:xfrm>
          <a:prstGeom prst="rect">
            <a:avLst/>
          </a:prstGeom>
          <a:noFill/>
        </p:spPr>
        <p:txBody>
          <a:bodyPr wrap="square" rtlCol="0">
            <a:spAutoFit/>
          </a:bodyPr>
          <a:lstStyle/>
          <a:p>
            <a:r>
              <a:rPr lang="en-US" sz="2000" b="1" dirty="0">
                <a:solidFill>
                  <a:schemeClr val="tx1"/>
                </a:solidFill>
              </a:rPr>
              <a:t>Learnings and Observations:</a:t>
            </a:r>
          </a:p>
        </p:txBody>
      </p:sp>
      <p:sp>
        <p:nvSpPr>
          <p:cNvPr id="3" name="TextBox 2">
            <a:extLst>
              <a:ext uri="{FF2B5EF4-FFF2-40B4-BE49-F238E27FC236}">
                <a16:creationId xmlns:a16="http://schemas.microsoft.com/office/drawing/2014/main" id="{993D1F67-9CBC-88F3-003B-D54F2018C31B}"/>
              </a:ext>
            </a:extLst>
          </p:cNvPr>
          <p:cNvSpPr txBox="1"/>
          <p:nvPr/>
        </p:nvSpPr>
        <p:spPr>
          <a:xfrm>
            <a:off x="421419" y="1017478"/>
            <a:ext cx="8340918" cy="3108543"/>
          </a:xfrm>
          <a:prstGeom prst="rect">
            <a:avLst/>
          </a:prstGeom>
          <a:noFill/>
        </p:spPr>
        <p:txBody>
          <a:bodyPr wrap="square" rtlCol="0">
            <a:spAutoFit/>
          </a:bodyPr>
          <a:lstStyle/>
          <a:p>
            <a:r>
              <a:rPr lang="en-US" b="1" dirty="0">
                <a:solidFill>
                  <a:schemeClr val="tx1"/>
                </a:solidFill>
              </a:rPr>
              <a:t>1. Email Marketing:</a:t>
            </a:r>
          </a:p>
          <a:p>
            <a:endParaRPr lang="en-US" dirty="0">
              <a:solidFill>
                <a:schemeClr val="tx1"/>
              </a:solidFill>
            </a:endParaRPr>
          </a:p>
          <a:p>
            <a:r>
              <a:rPr lang="en-US" dirty="0">
                <a:solidFill>
                  <a:schemeClr val="tx1"/>
                </a:solidFill>
              </a:rPr>
              <a:t>One very interesting observation was that the email promotions have worked really well for Hilton since they are the second best on both OTAs and Direct avenues to bring in existing users on the platform. These might be because of:</a:t>
            </a:r>
          </a:p>
          <a:p>
            <a:endParaRPr lang="en-US" dirty="0">
              <a:solidFill>
                <a:schemeClr val="tx1"/>
              </a:solidFill>
            </a:endParaRPr>
          </a:p>
          <a:p>
            <a:pPr marL="342900" indent="-342900">
              <a:buAutoNum type="arabicPeriod"/>
            </a:pPr>
            <a:r>
              <a:rPr lang="en-US" dirty="0">
                <a:solidFill>
                  <a:schemeClr val="tx1"/>
                </a:solidFill>
              </a:rPr>
              <a:t>Effective Promotional Campaigns</a:t>
            </a:r>
          </a:p>
          <a:p>
            <a:pPr marL="342900" indent="-342900">
              <a:buAutoNum type="arabicPeriod"/>
            </a:pPr>
            <a:r>
              <a:rPr lang="en-US" dirty="0">
                <a:solidFill>
                  <a:schemeClr val="tx1"/>
                </a:solidFill>
              </a:rPr>
              <a:t>Periodic reminders to users to avail/redeem their points.</a:t>
            </a:r>
          </a:p>
          <a:p>
            <a:pPr marL="342900" indent="-342900">
              <a:buAutoNum type="arabicPeriod"/>
            </a:pPr>
            <a:r>
              <a:rPr lang="en-US" dirty="0">
                <a:solidFill>
                  <a:schemeClr val="tx1"/>
                </a:solidFill>
              </a:rPr>
              <a:t>Targeting a specific audience who respond really well to these campaigns.</a:t>
            </a:r>
          </a:p>
          <a:p>
            <a:pPr marL="342900" indent="-342900">
              <a:buAutoNum type="arabicPeriod"/>
            </a:pPr>
            <a:endParaRPr lang="en-US" dirty="0">
              <a:solidFill>
                <a:schemeClr val="tx1"/>
              </a:solidFill>
            </a:endParaRPr>
          </a:p>
          <a:p>
            <a:pPr marL="342900" indent="-342900">
              <a:buAutoNum type="arabicPeriod"/>
            </a:pPr>
            <a:endParaRPr lang="en-US" dirty="0">
              <a:solidFill>
                <a:schemeClr val="tx1"/>
              </a:solidFill>
            </a:endParaRPr>
          </a:p>
          <a:p>
            <a:r>
              <a:rPr lang="en-US" dirty="0">
                <a:solidFill>
                  <a:schemeClr val="tx1"/>
                </a:solidFill>
              </a:rPr>
              <a:t>Therefore, the key learning could be here to deep dive and understand what exactly is Hilton doing differently using emails, since not many organizations are able to leverage email as an effective marketing avenue to bring people to their platform.</a:t>
            </a:r>
          </a:p>
        </p:txBody>
      </p:sp>
    </p:spTree>
    <p:extLst>
      <p:ext uri="{BB962C8B-B14F-4D97-AF65-F5344CB8AC3E}">
        <p14:creationId xmlns:p14="http://schemas.microsoft.com/office/powerpoint/2010/main" val="1446583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134BE-82BA-52D2-245C-C9A079F4F45D}"/>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FFA6654A-287C-C0C1-7B92-68BD29CC8FD0}"/>
              </a:ext>
            </a:extLst>
          </p:cNvPr>
          <p:cNvSpPr>
            <a:spLocks noGrp="1"/>
          </p:cNvSpPr>
          <p:nvPr>
            <p:ph type="subTitle" idx="1"/>
          </p:nvPr>
        </p:nvSpPr>
        <p:spPr/>
        <p:txBody>
          <a:bodyPr/>
          <a:lstStyle/>
          <a:p>
            <a:endParaRPr lang="en-US"/>
          </a:p>
        </p:txBody>
      </p:sp>
      <p:sp>
        <p:nvSpPr>
          <p:cNvPr id="5" name="Subtitle 4">
            <a:extLst>
              <a:ext uri="{FF2B5EF4-FFF2-40B4-BE49-F238E27FC236}">
                <a16:creationId xmlns:a16="http://schemas.microsoft.com/office/drawing/2014/main" id="{5C56E9AB-E788-6E75-41EF-5343ECAAA5BA}"/>
              </a:ext>
            </a:extLst>
          </p:cNvPr>
          <p:cNvSpPr>
            <a:spLocks noGrp="1"/>
          </p:cNvSpPr>
          <p:nvPr>
            <p:ph type="subTitle" idx="3"/>
          </p:nvPr>
        </p:nvSpPr>
        <p:spPr/>
        <p:txBody>
          <a:bodyPr/>
          <a:lstStyle/>
          <a:p>
            <a:endParaRPr lang="en-US"/>
          </a:p>
        </p:txBody>
      </p:sp>
      <p:sp>
        <p:nvSpPr>
          <p:cNvPr id="6" name="Title 5">
            <a:extLst>
              <a:ext uri="{FF2B5EF4-FFF2-40B4-BE49-F238E27FC236}">
                <a16:creationId xmlns:a16="http://schemas.microsoft.com/office/drawing/2014/main" id="{6A04C8A5-BDDD-5B8A-78B4-09075E352899}"/>
              </a:ext>
            </a:extLst>
          </p:cNvPr>
          <p:cNvSpPr>
            <a:spLocks noGrp="1"/>
          </p:cNvSpPr>
          <p:nvPr>
            <p:ph type="title" idx="4"/>
          </p:nvPr>
        </p:nvSpPr>
        <p:spPr/>
        <p:txBody>
          <a:bodyPr/>
          <a:lstStyle/>
          <a:p>
            <a:endParaRPr lang="en-US"/>
          </a:p>
        </p:txBody>
      </p:sp>
      <p:sp>
        <p:nvSpPr>
          <p:cNvPr id="7" name="Subtitle 6">
            <a:extLst>
              <a:ext uri="{FF2B5EF4-FFF2-40B4-BE49-F238E27FC236}">
                <a16:creationId xmlns:a16="http://schemas.microsoft.com/office/drawing/2014/main" id="{CE0C5F1C-9947-D9EA-B996-DFB29ED80134}"/>
              </a:ext>
            </a:extLst>
          </p:cNvPr>
          <p:cNvSpPr>
            <a:spLocks noGrp="1"/>
          </p:cNvSpPr>
          <p:nvPr>
            <p:ph type="subTitle" idx="5"/>
          </p:nvPr>
        </p:nvSpPr>
        <p:spPr/>
        <p:txBody>
          <a:bodyPr/>
          <a:lstStyle/>
          <a:p>
            <a:endParaRPr lang="en-US"/>
          </a:p>
        </p:txBody>
      </p:sp>
      <p:sp>
        <p:nvSpPr>
          <p:cNvPr id="8" name="Subtitle 7">
            <a:extLst>
              <a:ext uri="{FF2B5EF4-FFF2-40B4-BE49-F238E27FC236}">
                <a16:creationId xmlns:a16="http://schemas.microsoft.com/office/drawing/2014/main" id="{3ACC73A1-1A27-B490-1730-5715E533F495}"/>
              </a:ext>
            </a:extLst>
          </p:cNvPr>
          <p:cNvSpPr>
            <a:spLocks noGrp="1"/>
          </p:cNvSpPr>
          <p:nvPr>
            <p:ph type="subTitle" idx="6"/>
          </p:nvPr>
        </p:nvSpPr>
        <p:spPr/>
        <p:txBody>
          <a:bodyPr/>
          <a:lstStyle/>
          <a:p>
            <a:endParaRPr lang="en-US"/>
          </a:p>
        </p:txBody>
      </p:sp>
      <p:sp>
        <p:nvSpPr>
          <p:cNvPr id="9" name="Title 8">
            <a:extLst>
              <a:ext uri="{FF2B5EF4-FFF2-40B4-BE49-F238E27FC236}">
                <a16:creationId xmlns:a16="http://schemas.microsoft.com/office/drawing/2014/main" id="{2FEAC03E-4E4C-2400-CAEA-986C23D601AF}"/>
              </a:ext>
            </a:extLst>
          </p:cNvPr>
          <p:cNvSpPr>
            <a:spLocks noGrp="1"/>
          </p:cNvSpPr>
          <p:nvPr>
            <p:ph type="title" idx="7"/>
          </p:nvPr>
        </p:nvSpPr>
        <p:spPr/>
        <p:txBody>
          <a:bodyPr/>
          <a:lstStyle/>
          <a:p>
            <a:endParaRPr lang="en-US"/>
          </a:p>
        </p:txBody>
      </p:sp>
      <p:sp>
        <p:nvSpPr>
          <p:cNvPr id="12" name="Title 11">
            <a:extLst>
              <a:ext uri="{FF2B5EF4-FFF2-40B4-BE49-F238E27FC236}">
                <a16:creationId xmlns:a16="http://schemas.microsoft.com/office/drawing/2014/main" id="{0DDD41B8-0C1B-D8A0-E6C5-13D82B48268C}"/>
              </a:ext>
            </a:extLst>
          </p:cNvPr>
          <p:cNvSpPr>
            <a:spLocks noGrp="1"/>
          </p:cNvSpPr>
          <p:nvPr>
            <p:ph type="title" idx="13"/>
          </p:nvPr>
        </p:nvSpPr>
        <p:spPr/>
        <p:txBody>
          <a:bodyPr/>
          <a:lstStyle/>
          <a:p>
            <a:endParaRPr lang="en-US"/>
          </a:p>
        </p:txBody>
      </p:sp>
      <p:sp>
        <p:nvSpPr>
          <p:cNvPr id="13" name="Subtitle 12">
            <a:extLst>
              <a:ext uri="{FF2B5EF4-FFF2-40B4-BE49-F238E27FC236}">
                <a16:creationId xmlns:a16="http://schemas.microsoft.com/office/drawing/2014/main" id="{4463B795-93FD-EC10-D216-DC9309DE32AD}"/>
              </a:ext>
            </a:extLst>
          </p:cNvPr>
          <p:cNvSpPr>
            <a:spLocks noGrp="1"/>
          </p:cNvSpPr>
          <p:nvPr>
            <p:ph type="subTitle" idx="14"/>
          </p:nvPr>
        </p:nvSpPr>
        <p:spPr/>
        <p:txBody>
          <a:bodyPr/>
          <a:lstStyle/>
          <a:p>
            <a:endParaRPr lang="en-US"/>
          </a:p>
        </p:txBody>
      </p:sp>
      <p:sp>
        <p:nvSpPr>
          <p:cNvPr id="14" name="Subtitle 13">
            <a:extLst>
              <a:ext uri="{FF2B5EF4-FFF2-40B4-BE49-F238E27FC236}">
                <a16:creationId xmlns:a16="http://schemas.microsoft.com/office/drawing/2014/main" id="{05F97015-CB58-A1BF-1374-DCDA2EBB7DF9}"/>
              </a:ext>
            </a:extLst>
          </p:cNvPr>
          <p:cNvSpPr>
            <a:spLocks noGrp="1"/>
          </p:cNvSpPr>
          <p:nvPr>
            <p:ph type="subTitle" idx="15"/>
          </p:nvPr>
        </p:nvSpPr>
        <p:spPr/>
        <p:txBody>
          <a:bodyPr/>
          <a:lstStyle/>
          <a:p>
            <a:endParaRPr lang="en-US"/>
          </a:p>
        </p:txBody>
      </p:sp>
      <p:sp>
        <p:nvSpPr>
          <p:cNvPr id="15" name="Title 14">
            <a:extLst>
              <a:ext uri="{FF2B5EF4-FFF2-40B4-BE49-F238E27FC236}">
                <a16:creationId xmlns:a16="http://schemas.microsoft.com/office/drawing/2014/main" id="{C0348D8C-1A5E-DE9B-89F3-B8B630DE1AAD}"/>
              </a:ext>
            </a:extLst>
          </p:cNvPr>
          <p:cNvSpPr>
            <a:spLocks noGrp="1"/>
          </p:cNvSpPr>
          <p:nvPr>
            <p:ph type="title" idx="16"/>
          </p:nvPr>
        </p:nvSpPr>
        <p:spPr/>
        <p:txBody>
          <a:bodyPr/>
          <a:lstStyle/>
          <a:p>
            <a:endParaRPr lang="en-US"/>
          </a:p>
        </p:txBody>
      </p:sp>
      <p:sp>
        <p:nvSpPr>
          <p:cNvPr id="16" name="Subtitle 15">
            <a:extLst>
              <a:ext uri="{FF2B5EF4-FFF2-40B4-BE49-F238E27FC236}">
                <a16:creationId xmlns:a16="http://schemas.microsoft.com/office/drawing/2014/main" id="{84F03C2C-3FB9-EDA1-B3D6-62E5ACCB453E}"/>
              </a:ext>
            </a:extLst>
          </p:cNvPr>
          <p:cNvSpPr>
            <a:spLocks noGrp="1"/>
          </p:cNvSpPr>
          <p:nvPr>
            <p:ph type="subTitle" idx="17"/>
          </p:nvPr>
        </p:nvSpPr>
        <p:spPr/>
        <p:txBody>
          <a:bodyPr/>
          <a:lstStyle/>
          <a:p>
            <a:endParaRPr lang="en-US"/>
          </a:p>
        </p:txBody>
      </p:sp>
      <p:sp>
        <p:nvSpPr>
          <p:cNvPr id="17" name="Subtitle 16">
            <a:extLst>
              <a:ext uri="{FF2B5EF4-FFF2-40B4-BE49-F238E27FC236}">
                <a16:creationId xmlns:a16="http://schemas.microsoft.com/office/drawing/2014/main" id="{39754593-B565-CC6B-377F-2B62175A5E89}"/>
              </a:ext>
            </a:extLst>
          </p:cNvPr>
          <p:cNvSpPr>
            <a:spLocks noGrp="1"/>
          </p:cNvSpPr>
          <p:nvPr>
            <p:ph type="subTitle" idx="18"/>
          </p:nvPr>
        </p:nvSpPr>
        <p:spPr/>
        <p:txBody>
          <a:bodyPr/>
          <a:lstStyle/>
          <a:p>
            <a:endParaRPr lang="en-US"/>
          </a:p>
        </p:txBody>
      </p:sp>
      <p:sp>
        <p:nvSpPr>
          <p:cNvPr id="18" name="Title 17">
            <a:extLst>
              <a:ext uri="{FF2B5EF4-FFF2-40B4-BE49-F238E27FC236}">
                <a16:creationId xmlns:a16="http://schemas.microsoft.com/office/drawing/2014/main" id="{6E74AFF6-2A50-54A0-C7AC-F88155991F4A}"/>
              </a:ext>
            </a:extLst>
          </p:cNvPr>
          <p:cNvSpPr>
            <a:spLocks noGrp="1"/>
          </p:cNvSpPr>
          <p:nvPr>
            <p:ph type="title" idx="19"/>
          </p:nvPr>
        </p:nvSpPr>
        <p:spPr/>
        <p:txBody>
          <a:bodyPr/>
          <a:lstStyle/>
          <a:p>
            <a:endParaRPr lang="en-US"/>
          </a:p>
        </p:txBody>
      </p:sp>
      <p:pic>
        <p:nvPicPr>
          <p:cNvPr id="21" name="Picture 20">
            <a:extLst>
              <a:ext uri="{FF2B5EF4-FFF2-40B4-BE49-F238E27FC236}">
                <a16:creationId xmlns:a16="http://schemas.microsoft.com/office/drawing/2014/main" id="{D756386F-5F2D-3B4A-9174-003D81C76399}"/>
              </a:ext>
            </a:extLst>
          </p:cNvPr>
          <p:cNvPicPr>
            <a:picLocks noChangeAspect="1"/>
          </p:cNvPicPr>
          <p:nvPr/>
        </p:nvPicPr>
        <p:blipFill>
          <a:blip r:embed="rId2"/>
          <a:stretch>
            <a:fillRect/>
          </a:stretch>
        </p:blipFill>
        <p:spPr>
          <a:xfrm>
            <a:off x="685800" y="367746"/>
            <a:ext cx="7772400" cy="4408008"/>
          </a:xfrm>
          <a:prstGeom prst="rect">
            <a:avLst/>
          </a:prstGeom>
        </p:spPr>
      </p:pic>
    </p:spTree>
    <p:extLst>
      <p:ext uri="{BB962C8B-B14F-4D97-AF65-F5344CB8AC3E}">
        <p14:creationId xmlns:p14="http://schemas.microsoft.com/office/powerpoint/2010/main" val="3366664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E75A2EC-0C65-3EAE-D7F9-8ED21ECB11AE}"/>
              </a:ext>
            </a:extLst>
          </p:cNvPr>
          <p:cNvPicPr>
            <a:picLocks noChangeAspect="1"/>
          </p:cNvPicPr>
          <p:nvPr/>
        </p:nvPicPr>
        <p:blipFill>
          <a:blip r:embed="rId2"/>
          <a:stretch>
            <a:fillRect/>
          </a:stretch>
        </p:blipFill>
        <p:spPr>
          <a:xfrm>
            <a:off x="577463" y="304479"/>
            <a:ext cx="7989073" cy="4275471"/>
          </a:xfrm>
          <a:prstGeom prst="rect">
            <a:avLst/>
          </a:prstGeom>
        </p:spPr>
      </p:pic>
    </p:spTree>
    <p:extLst>
      <p:ext uri="{BB962C8B-B14F-4D97-AF65-F5344CB8AC3E}">
        <p14:creationId xmlns:p14="http://schemas.microsoft.com/office/powerpoint/2010/main" val="3074680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F5E3BEA-E46C-6FE0-B9AE-3D9B8A76D2D1}"/>
              </a:ext>
            </a:extLst>
          </p:cNvPr>
          <p:cNvPicPr>
            <a:picLocks noChangeAspect="1"/>
          </p:cNvPicPr>
          <p:nvPr/>
        </p:nvPicPr>
        <p:blipFill>
          <a:blip r:embed="rId2"/>
          <a:stretch>
            <a:fillRect/>
          </a:stretch>
        </p:blipFill>
        <p:spPr>
          <a:xfrm>
            <a:off x="421419" y="248116"/>
            <a:ext cx="8301162" cy="4379542"/>
          </a:xfrm>
          <a:prstGeom prst="rect">
            <a:avLst/>
          </a:prstGeom>
        </p:spPr>
      </p:pic>
    </p:spTree>
    <p:extLst>
      <p:ext uri="{BB962C8B-B14F-4D97-AF65-F5344CB8AC3E}">
        <p14:creationId xmlns:p14="http://schemas.microsoft.com/office/powerpoint/2010/main" val="2392095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A42F3EC0-472B-B41A-7276-4ED5B2294EF3}"/>
              </a:ext>
            </a:extLst>
          </p:cNvPr>
          <p:cNvPicPr>
            <a:picLocks noChangeAspect="1"/>
          </p:cNvPicPr>
          <p:nvPr/>
        </p:nvPicPr>
        <p:blipFill>
          <a:blip r:embed="rId2"/>
          <a:stretch>
            <a:fillRect/>
          </a:stretch>
        </p:blipFill>
        <p:spPr>
          <a:xfrm>
            <a:off x="850392" y="814921"/>
            <a:ext cx="7443216" cy="4109123"/>
          </a:xfrm>
          <a:prstGeom prst="rect">
            <a:avLst/>
          </a:prstGeom>
        </p:spPr>
      </p:pic>
      <p:sp>
        <p:nvSpPr>
          <p:cNvPr id="4" name="TextBox 3">
            <a:extLst>
              <a:ext uri="{FF2B5EF4-FFF2-40B4-BE49-F238E27FC236}">
                <a16:creationId xmlns:a16="http://schemas.microsoft.com/office/drawing/2014/main" id="{7607B0A4-C09B-DC32-D053-1842CB09A664}"/>
              </a:ext>
            </a:extLst>
          </p:cNvPr>
          <p:cNvSpPr txBox="1"/>
          <p:nvPr/>
        </p:nvSpPr>
        <p:spPr>
          <a:xfrm>
            <a:off x="411480" y="219456"/>
            <a:ext cx="7827264" cy="523220"/>
          </a:xfrm>
          <a:prstGeom prst="rect">
            <a:avLst/>
          </a:prstGeom>
          <a:noFill/>
        </p:spPr>
        <p:txBody>
          <a:bodyPr wrap="square" rtlCol="0">
            <a:spAutoFit/>
          </a:bodyPr>
          <a:lstStyle/>
          <a:p>
            <a:r>
              <a:rPr lang="en-US" dirty="0">
                <a:solidFill>
                  <a:schemeClr val="tx1"/>
                </a:solidFill>
              </a:rPr>
              <a:t>New Users are majorly drawn from Natural Search and Referring Domains, which indicates that their referral program can onboard new customers.</a:t>
            </a:r>
          </a:p>
        </p:txBody>
      </p:sp>
    </p:spTree>
    <p:extLst>
      <p:ext uri="{BB962C8B-B14F-4D97-AF65-F5344CB8AC3E}">
        <p14:creationId xmlns:p14="http://schemas.microsoft.com/office/powerpoint/2010/main" val="2249116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90E162B-D2BC-C29F-68CC-729F017B155A}"/>
              </a:ext>
            </a:extLst>
          </p:cNvPr>
          <p:cNvSpPr txBox="1"/>
          <p:nvPr/>
        </p:nvSpPr>
        <p:spPr>
          <a:xfrm>
            <a:off x="401541" y="293910"/>
            <a:ext cx="8340918" cy="2462213"/>
          </a:xfrm>
          <a:prstGeom prst="rect">
            <a:avLst/>
          </a:prstGeom>
          <a:noFill/>
        </p:spPr>
        <p:txBody>
          <a:bodyPr wrap="square" rtlCol="0">
            <a:spAutoFit/>
          </a:bodyPr>
          <a:lstStyle/>
          <a:p>
            <a:r>
              <a:rPr lang="en-US" b="1" dirty="0">
                <a:solidFill>
                  <a:schemeClr val="tx1"/>
                </a:solidFill>
              </a:rPr>
              <a:t>2. Conversion Rates:</a:t>
            </a:r>
          </a:p>
          <a:p>
            <a:endParaRPr lang="en-US" dirty="0">
              <a:solidFill>
                <a:schemeClr val="tx1"/>
              </a:solidFill>
            </a:endParaRPr>
          </a:p>
          <a:p>
            <a:r>
              <a:rPr lang="en-US" dirty="0">
                <a:solidFill>
                  <a:schemeClr val="tx1"/>
                </a:solidFill>
              </a:rPr>
              <a:t>Another surprising fact that conversion rates (No of Bookings/Total Sessions) are higher than any other device. However, the traffic volume might be less on Tablets, but while considering percentages, it is still higher than any other device.</a:t>
            </a:r>
          </a:p>
          <a:p>
            <a:endParaRPr lang="en-US" dirty="0">
              <a:solidFill>
                <a:schemeClr val="tx1"/>
              </a:solidFill>
            </a:endParaRPr>
          </a:p>
          <a:p>
            <a:r>
              <a:rPr lang="en-US" dirty="0">
                <a:solidFill>
                  <a:schemeClr val="tx1"/>
                </a:solidFill>
              </a:rPr>
              <a:t>This could be a learning within the organization for product teams which could be shared to learn and understand what could be applied to different devices.</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2" name="Picture 1">
            <a:extLst>
              <a:ext uri="{FF2B5EF4-FFF2-40B4-BE49-F238E27FC236}">
                <a16:creationId xmlns:a16="http://schemas.microsoft.com/office/drawing/2014/main" id="{6412B66F-9081-9F4A-2714-FB2763199341}"/>
              </a:ext>
            </a:extLst>
          </p:cNvPr>
          <p:cNvPicPr>
            <a:picLocks noChangeAspect="1"/>
          </p:cNvPicPr>
          <p:nvPr/>
        </p:nvPicPr>
        <p:blipFill>
          <a:blip r:embed="rId2"/>
          <a:stretch>
            <a:fillRect/>
          </a:stretch>
        </p:blipFill>
        <p:spPr>
          <a:xfrm>
            <a:off x="2836136" y="2103120"/>
            <a:ext cx="3471728" cy="2888788"/>
          </a:xfrm>
          <a:prstGeom prst="rect">
            <a:avLst/>
          </a:prstGeom>
        </p:spPr>
      </p:pic>
    </p:spTree>
    <p:extLst>
      <p:ext uri="{BB962C8B-B14F-4D97-AF65-F5344CB8AC3E}">
        <p14:creationId xmlns:p14="http://schemas.microsoft.com/office/powerpoint/2010/main" val="3839344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9"/>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b="1" dirty="0"/>
          </a:p>
        </p:txBody>
      </p:sp>
      <p:sp>
        <p:nvSpPr>
          <p:cNvPr id="295" name="Google Shape;295;p39"/>
          <p:cNvSpPr txBox="1">
            <a:spLocks noGrp="1"/>
          </p:cNvSpPr>
          <p:nvPr>
            <p:ph type="title" idx="2"/>
          </p:nvPr>
        </p:nvSpPr>
        <p:spPr>
          <a:xfrm>
            <a:off x="3856384" y="2001425"/>
            <a:ext cx="4898002" cy="7434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r>
              <a:rPr lang="en" sz="4800" dirty="0"/>
              <a:t>Problem statement</a:t>
            </a:r>
            <a:endParaRPr dirty="0"/>
          </a:p>
        </p:txBody>
      </p:sp>
      <p:sp>
        <p:nvSpPr>
          <p:cNvPr id="296" name="Google Shape;296;p39"/>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 </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90E162B-D2BC-C29F-68CC-729F017B155A}"/>
              </a:ext>
            </a:extLst>
          </p:cNvPr>
          <p:cNvSpPr txBox="1"/>
          <p:nvPr/>
        </p:nvSpPr>
        <p:spPr>
          <a:xfrm>
            <a:off x="401541" y="293910"/>
            <a:ext cx="8340918" cy="2308324"/>
          </a:xfrm>
          <a:prstGeom prst="rect">
            <a:avLst/>
          </a:prstGeom>
          <a:noFill/>
        </p:spPr>
        <p:txBody>
          <a:bodyPr wrap="square" rtlCol="0">
            <a:spAutoFit/>
          </a:bodyPr>
          <a:lstStyle/>
          <a:p>
            <a:r>
              <a:rPr lang="en-US" b="1" dirty="0">
                <a:solidFill>
                  <a:schemeClr val="tx1"/>
                </a:solidFill>
              </a:rPr>
              <a:t>2. Honor Tier Gap :</a:t>
            </a:r>
          </a:p>
          <a:p>
            <a:endParaRPr lang="en-US" b="1" dirty="0">
              <a:solidFill>
                <a:schemeClr val="tx1"/>
              </a:solidFill>
            </a:endParaRPr>
          </a:p>
          <a:p>
            <a:r>
              <a:rPr lang="en-US" sz="1200" dirty="0">
                <a:solidFill>
                  <a:schemeClr val="tx1"/>
                </a:solidFill>
              </a:rPr>
              <a:t>One of the important factors to consider here is how the members from the honor tier respond to these two different kind of channels, i.e., Direct and OTA.</a:t>
            </a:r>
          </a:p>
          <a:p>
            <a:endParaRPr lang="en-US" sz="1200" dirty="0">
              <a:solidFill>
                <a:schemeClr val="tx1"/>
              </a:solidFill>
            </a:endParaRPr>
          </a:p>
          <a:p>
            <a:r>
              <a:rPr lang="en-US" sz="1200" dirty="0">
                <a:solidFill>
                  <a:schemeClr val="tx1"/>
                </a:solidFill>
              </a:rPr>
              <a:t>It’s not surprising to see that the elite members from the Honor Tier (Diamond) are the largest number of people to visit the Direct websites.</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5" name="Picture 4">
            <a:extLst>
              <a:ext uri="{FF2B5EF4-FFF2-40B4-BE49-F238E27FC236}">
                <a16:creationId xmlns:a16="http://schemas.microsoft.com/office/drawing/2014/main" id="{8814DCB2-CBA4-351C-7E99-717B91A515E5}"/>
              </a:ext>
            </a:extLst>
          </p:cNvPr>
          <p:cNvPicPr>
            <a:picLocks noChangeAspect="1"/>
          </p:cNvPicPr>
          <p:nvPr/>
        </p:nvPicPr>
        <p:blipFill>
          <a:blip r:embed="rId2"/>
          <a:stretch>
            <a:fillRect/>
          </a:stretch>
        </p:blipFill>
        <p:spPr>
          <a:xfrm>
            <a:off x="1765425" y="1866844"/>
            <a:ext cx="5078995" cy="2982746"/>
          </a:xfrm>
          <a:prstGeom prst="rect">
            <a:avLst/>
          </a:prstGeom>
        </p:spPr>
      </p:pic>
    </p:spTree>
    <p:extLst>
      <p:ext uri="{BB962C8B-B14F-4D97-AF65-F5344CB8AC3E}">
        <p14:creationId xmlns:p14="http://schemas.microsoft.com/office/powerpoint/2010/main" val="327346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90E162B-D2BC-C29F-68CC-729F017B155A}"/>
              </a:ext>
            </a:extLst>
          </p:cNvPr>
          <p:cNvSpPr txBox="1"/>
          <p:nvPr/>
        </p:nvSpPr>
        <p:spPr>
          <a:xfrm>
            <a:off x="401541" y="293910"/>
            <a:ext cx="8340918" cy="2062103"/>
          </a:xfrm>
          <a:prstGeom prst="rect">
            <a:avLst/>
          </a:prstGeom>
          <a:noFill/>
        </p:spPr>
        <p:txBody>
          <a:bodyPr wrap="square" rtlCol="0">
            <a:spAutoFit/>
          </a:bodyPr>
          <a:lstStyle/>
          <a:p>
            <a:endParaRPr lang="en-US" b="1" dirty="0">
              <a:solidFill>
                <a:schemeClr val="tx1"/>
              </a:solidFill>
            </a:endParaRPr>
          </a:p>
          <a:p>
            <a:r>
              <a:rPr lang="en-US" sz="1200" dirty="0">
                <a:solidFill>
                  <a:schemeClr val="tx1"/>
                </a:solidFill>
              </a:rPr>
              <a:t>But when see the OTAs, it seems like a lot of members from not so premium honor tier tend to go to OTAs for their bookings.</a:t>
            </a:r>
          </a:p>
          <a:p>
            <a:endParaRPr lang="en-US" sz="1200" dirty="0">
              <a:solidFill>
                <a:schemeClr val="tx1"/>
              </a:solidFill>
            </a:endParaRPr>
          </a:p>
          <a:p>
            <a:r>
              <a:rPr lang="en-US" sz="1200" dirty="0">
                <a:solidFill>
                  <a:schemeClr val="tx1"/>
                </a:solidFill>
              </a:rPr>
              <a:t>This can be one of the concerns for Hilton as a company. The firm can equally attract its members through email marketing, discounts, and coupons so that people from the whole spectrum of honor tiers are pushed to use Hilton’s app/website.</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2" name="Picture 1">
            <a:extLst>
              <a:ext uri="{FF2B5EF4-FFF2-40B4-BE49-F238E27FC236}">
                <a16:creationId xmlns:a16="http://schemas.microsoft.com/office/drawing/2014/main" id="{F5ABFC61-3F14-BF4E-4F85-5A6F9C9625BD}"/>
              </a:ext>
            </a:extLst>
          </p:cNvPr>
          <p:cNvPicPr>
            <a:picLocks noChangeAspect="1"/>
          </p:cNvPicPr>
          <p:nvPr/>
        </p:nvPicPr>
        <p:blipFill>
          <a:blip r:embed="rId2"/>
          <a:stretch>
            <a:fillRect/>
          </a:stretch>
        </p:blipFill>
        <p:spPr>
          <a:xfrm>
            <a:off x="1917071" y="2069182"/>
            <a:ext cx="5153685" cy="2780408"/>
          </a:xfrm>
          <a:prstGeom prst="rect">
            <a:avLst/>
          </a:prstGeom>
        </p:spPr>
      </p:pic>
    </p:spTree>
    <p:extLst>
      <p:ext uri="{BB962C8B-B14F-4D97-AF65-F5344CB8AC3E}">
        <p14:creationId xmlns:p14="http://schemas.microsoft.com/office/powerpoint/2010/main" val="20077421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828D0-810D-D71B-831D-65CFA485C623}"/>
              </a:ext>
            </a:extLst>
          </p:cNvPr>
          <p:cNvSpPr>
            <a:spLocks noGrp="1"/>
          </p:cNvSpPr>
          <p:nvPr>
            <p:ph type="title"/>
          </p:nvPr>
        </p:nvSpPr>
        <p:spPr>
          <a:xfrm>
            <a:off x="2646000" y="2004710"/>
            <a:ext cx="3852000" cy="723600"/>
          </a:xfrm>
        </p:spPr>
        <p:txBody>
          <a:bodyPr/>
          <a:lstStyle/>
          <a:p>
            <a:pPr algn="ctr"/>
            <a:r>
              <a:rPr lang="en-US" sz="5400" dirty="0"/>
              <a:t>THANK YOU!</a:t>
            </a:r>
          </a:p>
        </p:txBody>
      </p:sp>
    </p:spTree>
    <p:extLst>
      <p:ext uri="{BB962C8B-B14F-4D97-AF65-F5344CB8AC3E}">
        <p14:creationId xmlns:p14="http://schemas.microsoft.com/office/powerpoint/2010/main" val="3579375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p:nvPr/>
        </p:nvSpPr>
        <p:spPr>
          <a:xfrm>
            <a:off x="-1" y="843617"/>
            <a:ext cx="1402539" cy="72359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   </a:t>
            </a:r>
            <a:r>
              <a:rPr lang="en-US" sz="4000" dirty="0">
                <a:solidFill>
                  <a:schemeClr val="bg1"/>
                </a:solidFill>
              </a:rPr>
              <a:t>#1</a:t>
            </a:r>
            <a:endParaRPr sz="4000" dirty="0"/>
          </a:p>
        </p:txBody>
      </p:sp>
      <p:sp>
        <p:nvSpPr>
          <p:cNvPr id="19" name="Subtitle 18">
            <a:extLst>
              <a:ext uri="{FF2B5EF4-FFF2-40B4-BE49-F238E27FC236}">
                <a16:creationId xmlns:a16="http://schemas.microsoft.com/office/drawing/2014/main" id="{98DB1A40-F005-2DBE-C303-8C1A5D3B1ADC}"/>
              </a:ext>
            </a:extLst>
          </p:cNvPr>
          <p:cNvSpPr>
            <a:spLocks noGrp="1"/>
          </p:cNvSpPr>
          <p:nvPr>
            <p:ph type="subTitle" idx="21"/>
          </p:nvPr>
        </p:nvSpPr>
        <p:spPr/>
        <p:txBody>
          <a:bodyPr/>
          <a:lstStyle/>
          <a:p>
            <a:r>
              <a:rPr lang="en-US" dirty="0"/>
              <a:t> </a:t>
            </a:r>
          </a:p>
        </p:txBody>
      </p:sp>
      <p:sp>
        <p:nvSpPr>
          <p:cNvPr id="3" name="Title 2">
            <a:extLst>
              <a:ext uri="{FF2B5EF4-FFF2-40B4-BE49-F238E27FC236}">
                <a16:creationId xmlns:a16="http://schemas.microsoft.com/office/drawing/2014/main" id="{A1860F72-2644-2779-65CF-532062F0B6D3}"/>
              </a:ext>
            </a:extLst>
          </p:cNvPr>
          <p:cNvSpPr>
            <a:spLocks noGrp="1"/>
          </p:cNvSpPr>
          <p:nvPr>
            <p:ph type="title"/>
          </p:nvPr>
        </p:nvSpPr>
        <p:spPr/>
        <p:txBody>
          <a:bodyPr/>
          <a:lstStyle/>
          <a:p>
            <a:r>
              <a:rPr lang="en-US" dirty="0"/>
              <a:t> </a:t>
            </a:r>
          </a:p>
        </p:txBody>
      </p:sp>
      <p:sp>
        <p:nvSpPr>
          <p:cNvPr id="5" name="Title 4">
            <a:extLst>
              <a:ext uri="{FF2B5EF4-FFF2-40B4-BE49-F238E27FC236}">
                <a16:creationId xmlns:a16="http://schemas.microsoft.com/office/drawing/2014/main" id="{3E12F4E2-8F55-6B84-9151-008381FB117A}"/>
              </a:ext>
            </a:extLst>
          </p:cNvPr>
          <p:cNvSpPr>
            <a:spLocks noGrp="1"/>
          </p:cNvSpPr>
          <p:nvPr>
            <p:ph type="title" idx="2"/>
          </p:nvPr>
        </p:nvSpPr>
        <p:spPr/>
        <p:txBody>
          <a:bodyPr/>
          <a:lstStyle/>
          <a:p>
            <a:r>
              <a:rPr lang="en-US" dirty="0"/>
              <a:t> </a:t>
            </a:r>
          </a:p>
        </p:txBody>
      </p:sp>
      <p:sp>
        <p:nvSpPr>
          <p:cNvPr id="7" name="Title 6">
            <a:extLst>
              <a:ext uri="{FF2B5EF4-FFF2-40B4-BE49-F238E27FC236}">
                <a16:creationId xmlns:a16="http://schemas.microsoft.com/office/drawing/2014/main" id="{564F87D2-353C-D780-2184-4AD66767B2CC}"/>
              </a:ext>
            </a:extLst>
          </p:cNvPr>
          <p:cNvSpPr>
            <a:spLocks noGrp="1"/>
          </p:cNvSpPr>
          <p:nvPr>
            <p:ph type="title" idx="4"/>
          </p:nvPr>
        </p:nvSpPr>
        <p:spPr/>
        <p:txBody>
          <a:bodyPr/>
          <a:lstStyle/>
          <a:p>
            <a:r>
              <a:rPr lang="en-US" dirty="0"/>
              <a:t> </a:t>
            </a:r>
          </a:p>
        </p:txBody>
      </p:sp>
      <p:sp>
        <p:nvSpPr>
          <p:cNvPr id="9" name="Title 8">
            <a:extLst>
              <a:ext uri="{FF2B5EF4-FFF2-40B4-BE49-F238E27FC236}">
                <a16:creationId xmlns:a16="http://schemas.microsoft.com/office/drawing/2014/main" id="{59EFAE84-3D83-9C2B-5016-528282B9C6ED}"/>
              </a:ext>
            </a:extLst>
          </p:cNvPr>
          <p:cNvSpPr>
            <a:spLocks noGrp="1"/>
          </p:cNvSpPr>
          <p:nvPr>
            <p:ph type="title" idx="7"/>
          </p:nvPr>
        </p:nvSpPr>
        <p:spPr/>
        <p:txBody>
          <a:bodyPr/>
          <a:lstStyle/>
          <a:p>
            <a:r>
              <a:rPr lang="en-US" dirty="0"/>
              <a:t> </a:t>
            </a:r>
          </a:p>
        </p:txBody>
      </p:sp>
      <p:sp>
        <p:nvSpPr>
          <p:cNvPr id="11" name="Subtitle 10">
            <a:extLst>
              <a:ext uri="{FF2B5EF4-FFF2-40B4-BE49-F238E27FC236}">
                <a16:creationId xmlns:a16="http://schemas.microsoft.com/office/drawing/2014/main" id="{EFCD6945-9D31-D1AE-2D7E-13473A4F148F}"/>
              </a:ext>
            </a:extLst>
          </p:cNvPr>
          <p:cNvSpPr>
            <a:spLocks noGrp="1"/>
          </p:cNvSpPr>
          <p:nvPr>
            <p:ph type="subTitle" idx="1"/>
          </p:nvPr>
        </p:nvSpPr>
        <p:spPr/>
        <p:txBody>
          <a:bodyPr/>
          <a:lstStyle/>
          <a:p>
            <a:r>
              <a:rPr lang="en-US" dirty="0"/>
              <a:t> </a:t>
            </a:r>
          </a:p>
        </p:txBody>
      </p:sp>
      <p:sp>
        <p:nvSpPr>
          <p:cNvPr id="13" name="Subtitle 12">
            <a:extLst>
              <a:ext uri="{FF2B5EF4-FFF2-40B4-BE49-F238E27FC236}">
                <a16:creationId xmlns:a16="http://schemas.microsoft.com/office/drawing/2014/main" id="{8D7B987D-5146-D162-0B9B-9575E7B1E226}"/>
              </a:ext>
            </a:extLst>
          </p:cNvPr>
          <p:cNvSpPr>
            <a:spLocks noGrp="1"/>
          </p:cNvSpPr>
          <p:nvPr>
            <p:ph type="subTitle" idx="3"/>
          </p:nvPr>
        </p:nvSpPr>
        <p:spPr/>
        <p:txBody>
          <a:bodyPr/>
          <a:lstStyle/>
          <a:p>
            <a:r>
              <a:rPr lang="en-US" dirty="0"/>
              <a:t> </a:t>
            </a:r>
          </a:p>
        </p:txBody>
      </p:sp>
      <p:sp>
        <p:nvSpPr>
          <p:cNvPr id="15" name="Subtitle 14">
            <a:extLst>
              <a:ext uri="{FF2B5EF4-FFF2-40B4-BE49-F238E27FC236}">
                <a16:creationId xmlns:a16="http://schemas.microsoft.com/office/drawing/2014/main" id="{F35B6C9E-1082-21C0-F617-D2A1714EC804}"/>
              </a:ext>
            </a:extLst>
          </p:cNvPr>
          <p:cNvSpPr>
            <a:spLocks noGrp="1"/>
          </p:cNvSpPr>
          <p:nvPr>
            <p:ph type="subTitle" idx="5"/>
          </p:nvPr>
        </p:nvSpPr>
        <p:spPr/>
        <p:txBody>
          <a:bodyPr/>
          <a:lstStyle/>
          <a:p>
            <a:r>
              <a:rPr lang="en-US" dirty="0"/>
              <a:t> </a:t>
            </a:r>
          </a:p>
        </p:txBody>
      </p:sp>
      <p:sp>
        <p:nvSpPr>
          <p:cNvPr id="17" name="Subtitle 16">
            <a:extLst>
              <a:ext uri="{FF2B5EF4-FFF2-40B4-BE49-F238E27FC236}">
                <a16:creationId xmlns:a16="http://schemas.microsoft.com/office/drawing/2014/main" id="{8E1C9891-CAE1-09FE-0834-9126EFC466C4}"/>
              </a:ext>
            </a:extLst>
          </p:cNvPr>
          <p:cNvSpPr>
            <a:spLocks noGrp="1"/>
          </p:cNvSpPr>
          <p:nvPr>
            <p:ph type="subTitle" idx="6"/>
          </p:nvPr>
        </p:nvSpPr>
        <p:spPr/>
        <p:txBody>
          <a:bodyPr/>
          <a:lstStyle/>
          <a:p>
            <a:r>
              <a:rPr lang="en-US" dirty="0"/>
              <a:t> </a:t>
            </a:r>
          </a:p>
        </p:txBody>
      </p:sp>
      <p:sp>
        <p:nvSpPr>
          <p:cNvPr id="20" name="Subtitle 19">
            <a:extLst>
              <a:ext uri="{FF2B5EF4-FFF2-40B4-BE49-F238E27FC236}">
                <a16:creationId xmlns:a16="http://schemas.microsoft.com/office/drawing/2014/main" id="{8B3A3714-697E-2E28-2697-D44B19109FDF}"/>
              </a:ext>
            </a:extLst>
          </p:cNvPr>
          <p:cNvSpPr>
            <a:spLocks noGrp="1"/>
          </p:cNvSpPr>
          <p:nvPr>
            <p:ph type="subTitle" idx="8"/>
          </p:nvPr>
        </p:nvSpPr>
        <p:spPr/>
        <p:txBody>
          <a:bodyPr/>
          <a:lstStyle/>
          <a:p>
            <a:r>
              <a:rPr lang="en-US" dirty="0"/>
              <a:t> </a:t>
            </a:r>
          </a:p>
        </p:txBody>
      </p:sp>
      <p:sp>
        <p:nvSpPr>
          <p:cNvPr id="22" name="Subtitle 21">
            <a:extLst>
              <a:ext uri="{FF2B5EF4-FFF2-40B4-BE49-F238E27FC236}">
                <a16:creationId xmlns:a16="http://schemas.microsoft.com/office/drawing/2014/main" id="{BC620257-E3AA-69F2-A3C0-067DF8A75FEB}"/>
              </a:ext>
            </a:extLst>
          </p:cNvPr>
          <p:cNvSpPr>
            <a:spLocks noGrp="1"/>
          </p:cNvSpPr>
          <p:nvPr>
            <p:ph type="subTitle" idx="9"/>
          </p:nvPr>
        </p:nvSpPr>
        <p:spPr/>
        <p:txBody>
          <a:bodyPr/>
          <a:lstStyle/>
          <a:p>
            <a:r>
              <a:rPr lang="en-US" dirty="0"/>
              <a:t> </a:t>
            </a:r>
          </a:p>
        </p:txBody>
      </p:sp>
      <p:sp>
        <p:nvSpPr>
          <p:cNvPr id="23" name="TextBox 22">
            <a:extLst>
              <a:ext uri="{FF2B5EF4-FFF2-40B4-BE49-F238E27FC236}">
                <a16:creationId xmlns:a16="http://schemas.microsoft.com/office/drawing/2014/main" id="{B1F232FB-E197-108B-7296-B467FB7B3E5D}"/>
              </a:ext>
            </a:extLst>
          </p:cNvPr>
          <p:cNvSpPr txBox="1"/>
          <p:nvPr/>
        </p:nvSpPr>
        <p:spPr>
          <a:xfrm>
            <a:off x="1685043" y="1594338"/>
            <a:ext cx="6824366" cy="2246769"/>
          </a:xfrm>
          <a:prstGeom prst="rect">
            <a:avLst/>
          </a:prstGeom>
          <a:noFill/>
        </p:spPr>
        <p:txBody>
          <a:bodyPr wrap="square" rtlCol="0">
            <a:spAutoFit/>
          </a:bodyPr>
          <a:lstStyle/>
          <a:p>
            <a:pPr algn="just"/>
            <a:r>
              <a:rPr lang="en-US" sz="2000" dirty="0">
                <a:solidFill>
                  <a:schemeClr val="tx1"/>
                </a:solidFill>
              </a:rPr>
              <a:t>We wanted to observe some differentiating digital behaviors among guests that book through Hilton owned digital channels and online travel agents (OTAs). With that, we also wanted to find any opportunistic moments within the digital booking flow where Hilton could intervene to encourage direct bookings before a guests goes to an OTA.</a:t>
            </a:r>
          </a:p>
        </p:txBody>
      </p:sp>
    </p:spTree>
    <p:extLst>
      <p:ext uri="{BB962C8B-B14F-4D97-AF65-F5344CB8AC3E}">
        <p14:creationId xmlns:p14="http://schemas.microsoft.com/office/powerpoint/2010/main" val="1774463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43"/>
          <p:cNvPicPr preferRelativeResize="0"/>
          <p:nvPr/>
        </p:nvPicPr>
        <p:blipFill rotWithShape="1">
          <a:blip r:embed="rId3">
            <a:alphaModFix/>
          </a:blip>
          <a:srcRect r="50000"/>
          <a:stretch/>
        </p:blipFill>
        <p:spPr>
          <a:xfrm>
            <a:off x="4572000" y="-14862"/>
            <a:ext cx="4598424" cy="5173224"/>
          </a:xfrm>
          <a:prstGeom prst="rect">
            <a:avLst/>
          </a:prstGeom>
          <a:noFill/>
          <a:ln>
            <a:noFill/>
          </a:ln>
        </p:spPr>
      </p:pic>
      <p:sp>
        <p:nvSpPr>
          <p:cNvPr id="324" name="Google Shape;324;p43"/>
          <p:cNvSpPr/>
          <p:nvPr/>
        </p:nvSpPr>
        <p:spPr>
          <a:xfrm>
            <a:off x="973146" y="928480"/>
            <a:ext cx="7941975" cy="280054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cxnSp>
        <p:nvCxnSpPr>
          <p:cNvPr id="351" name="Google Shape;351;p43"/>
          <p:cNvCxnSpPr/>
          <p:nvPr/>
        </p:nvCxnSpPr>
        <p:spPr>
          <a:xfrm rot="10800000">
            <a:off x="9042772" y="3647100"/>
            <a:ext cx="0" cy="1381500"/>
          </a:xfrm>
          <a:prstGeom prst="straightConnector1">
            <a:avLst/>
          </a:prstGeom>
          <a:noFill/>
          <a:ln w="19050" cap="flat" cmpd="sng">
            <a:solidFill>
              <a:schemeClr val="lt1"/>
            </a:solidFill>
            <a:prstDash val="solid"/>
            <a:round/>
            <a:headEnd type="none" w="med" len="med"/>
            <a:tailEnd type="none" w="med" len="med"/>
          </a:ln>
        </p:spPr>
      </p:cxnSp>
      <p:cxnSp>
        <p:nvCxnSpPr>
          <p:cNvPr id="352" name="Google Shape;352;p43"/>
          <p:cNvCxnSpPr/>
          <p:nvPr/>
        </p:nvCxnSpPr>
        <p:spPr>
          <a:xfrm>
            <a:off x="4571486"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353" name="Google Shape;353;p43"/>
          <p:cNvCxnSpPr/>
          <p:nvPr/>
        </p:nvCxnSpPr>
        <p:spPr>
          <a:xfrm>
            <a:off x="4571486" y="1012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354" name="Google Shape;354;p43"/>
          <p:cNvCxnSpPr/>
          <p:nvPr/>
        </p:nvCxnSpPr>
        <p:spPr>
          <a:xfrm rot="10800000">
            <a:off x="9042772" y="115475"/>
            <a:ext cx="0" cy="1381500"/>
          </a:xfrm>
          <a:prstGeom prst="straightConnector1">
            <a:avLst/>
          </a:prstGeom>
          <a:noFill/>
          <a:ln w="19050" cap="flat" cmpd="sng">
            <a:solidFill>
              <a:schemeClr val="lt1"/>
            </a:solidFill>
            <a:prstDash val="solid"/>
            <a:round/>
            <a:headEnd type="none" w="med" len="med"/>
            <a:tailEnd type="none" w="med" len="med"/>
          </a:ln>
        </p:spPr>
      </p:cxnSp>
      <p:sp>
        <p:nvSpPr>
          <p:cNvPr id="3" name="Title 2">
            <a:extLst>
              <a:ext uri="{FF2B5EF4-FFF2-40B4-BE49-F238E27FC236}">
                <a16:creationId xmlns:a16="http://schemas.microsoft.com/office/drawing/2014/main" id="{8863AC18-2E97-2E61-81EE-77AC8B89E531}"/>
              </a:ext>
            </a:extLst>
          </p:cNvPr>
          <p:cNvSpPr>
            <a:spLocks noGrp="1"/>
          </p:cNvSpPr>
          <p:nvPr>
            <p:ph type="title"/>
          </p:nvPr>
        </p:nvSpPr>
        <p:spPr/>
        <p:txBody>
          <a:bodyPr/>
          <a:lstStyle/>
          <a:p>
            <a:r>
              <a:rPr lang="en-US" dirty="0"/>
              <a:t> </a:t>
            </a:r>
          </a:p>
        </p:txBody>
      </p:sp>
      <p:sp>
        <p:nvSpPr>
          <p:cNvPr id="5" name="Subtitle 4">
            <a:extLst>
              <a:ext uri="{FF2B5EF4-FFF2-40B4-BE49-F238E27FC236}">
                <a16:creationId xmlns:a16="http://schemas.microsoft.com/office/drawing/2014/main" id="{776C98E0-748F-45D0-F02E-B81CB915DE8B}"/>
              </a:ext>
            </a:extLst>
          </p:cNvPr>
          <p:cNvSpPr>
            <a:spLocks noGrp="1"/>
          </p:cNvSpPr>
          <p:nvPr>
            <p:ph type="subTitle" idx="1"/>
          </p:nvPr>
        </p:nvSpPr>
        <p:spPr/>
        <p:txBody>
          <a:bodyPr/>
          <a:lstStyle/>
          <a:p>
            <a:r>
              <a:rPr lang="en-US" dirty="0"/>
              <a:t> </a:t>
            </a:r>
          </a:p>
        </p:txBody>
      </p:sp>
      <p:sp>
        <p:nvSpPr>
          <p:cNvPr id="7" name="Subtitle 6">
            <a:extLst>
              <a:ext uri="{FF2B5EF4-FFF2-40B4-BE49-F238E27FC236}">
                <a16:creationId xmlns:a16="http://schemas.microsoft.com/office/drawing/2014/main" id="{0876A84F-4640-8A0D-9031-C91E84695496}"/>
              </a:ext>
            </a:extLst>
          </p:cNvPr>
          <p:cNvSpPr>
            <a:spLocks noGrp="1"/>
          </p:cNvSpPr>
          <p:nvPr>
            <p:ph type="subTitle" idx="2"/>
          </p:nvPr>
        </p:nvSpPr>
        <p:spPr/>
        <p:txBody>
          <a:bodyPr/>
          <a:lstStyle/>
          <a:p>
            <a:r>
              <a:rPr lang="en-US" dirty="0"/>
              <a:t> </a:t>
            </a:r>
          </a:p>
        </p:txBody>
      </p:sp>
      <p:sp>
        <p:nvSpPr>
          <p:cNvPr id="9" name="Subtitle 8">
            <a:extLst>
              <a:ext uri="{FF2B5EF4-FFF2-40B4-BE49-F238E27FC236}">
                <a16:creationId xmlns:a16="http://schemas.microsoft.com/office/drawing/2014/main" id="{0FDEB2B3-AD3A-C9F9-D710-743D9B9E76B3}"/>
              </a:ext>
            </a:extLst>
          </p:cNvPr>
          <p:cNvSpPr>
            <a:spLocks noGrp="1"/>
          </p:cNvSpPr>
          <p:nvPr>
            <p:ph type="subTitle" idx="3"/>
          </p:nvPr>
        </p:nvSpPr>
        <p:spPr/>
        <p:txBody>
          <a:bodyPr/>
          <a:lstStyle/>
          <a:p>
            <a:r>
              <a:rPr lang="en-US" dirty="0"/>
              <a:t> </a:t>
            </a:r>
          </a:p>
        </p:txBody>
      </p:sp>
      <p:sp>
        <p:nvSpPr>
          <p:cNvPr id="11" name="Subtitle 10">
            <a:extLst>
              <a:ext uri="{FF2B5EF4-FFF2-40B4-BE49-F238E27FC236}">
                <a16:creationId xmlns:a16="http://schemas.microsoft.com/office/drawing/2014/main" id="{0D60FB0B-543E-4190-FB0D-4D40029C2DAC}"/>
              </a:ext>
            </a:extLst>
          </p:cNvPr>
          <p:cNvSpPr>
            <a:spLocks noGrp="1"/>
          </p:cNvSpPr>
          <p:nvPr>
            <p:ph type="subTitle" idx="4"/>
          </p:nvPr>
        </p:nvSpPr>
        <p:spPr/>
        <p:txBody>
          <a:bodyPr/>
          <a:lstStyle/>
          <a:p>
            <a:r>
              <a:rPr lang="en-US" dirty="0"/>
              <a:t> </a:t>
            </a:r>
          </a:p>
        </p:txBody>
      </p:sp>
      <p:pic>
        <p:nvPicPr>
          <p:cNvPr id="15" name="Picture 14">
            <a:extLst>
              <a:ext uri="{FF2B5EF4-FFF2-40B4-BE49-F238E27FC236}">
                <a16:creationId xmlns:a16="http://schemas.microsoft.com/office/drawing/2014/main" id="{51901A71-F280-6896-5594-1B2E494C79F1}"/>
              </a:ext>
            </a:extLst>
          </p:cNvPr>
          <p:cNvPicPr>
            <a:picLocks noChangeAspect="1"/>
          </p:cNvPicPr>
          <p:nvPr/>
        </p:nvPicPr>
        <p:blipFill>
          <a:blip r:embed="rId4"/>
          <a:stretch>
            <a:fillRect/>
          </a:stretch>
        </p:blipFill>
        <p:spPr>
          <a:xfrm>
            <a:off x="1625250" y="1824433"/>
            <a:ext cx="705853" cy="705853"/>
          </a:xfrm>
          <a:prstGeom prst="rect">
            <a:avLst/>
          </a:prstGeom>
        </p:spPr>
      </p:pic>
      <p:sp>
        <p:nvSpPr>
          <p:cNvPr id="16" name="TextBox 15">
            <a:extLst>
              <a:ext uri="{FF2B5EF4-FFF2-40B4-BE49-F238E27FC236}">
                <a16:creationId xmlns:a16="http://schemas.microsoft.com/office/drawing/2014/main" id="{236961E2-66C1-782A-B0BE-36ECC05E91DB}"/>
              </a:ext>
            </a:extLst>
          </p:cNvPr>
          <p:cNvSpPr txBox="1"/>
          <p:nvPr/>
        </p:nvSpPr>
        <p:spPr>
          <a:xfrm>
            <a:off x="1464415" y="2707169"/>
            <a:ext cx="1450665" cy="276999"/>
          </a:xfrm>
          <a:prstGeom prst="rect">
            <a:avLst/>
          </a:prstGeom>
          <a:noFill/>
        </p:spPr>
        <p:txBody>
          <a:bodyPr wrap="square" rtlCol="0">
            <a:spAutoFit/>
          </a:bodyPr>
          <a:lstStyle/>
          <a:p>
            <a:r>
              <a:rPr lang="en-US" sz="1200" dirty="0">
                <a:solidFill>
                  <a:schemeClr val="bg1"/>
                </a:solidFill>
              </a:rPr>
              <a:t>RES CHANNEL</a:t>
            </a:r>
          </a:p>
        </p:txBody>
      </p:sp>
      <p:pic>
        <p:nvPicPr>
          <p:cNvPr id="20" name="Picture 19">
            <a:extLst>
              <a:ext uri="{FF2B5EF4-FFF2-40B4-BE49-F238E27FC236}">
                <a16:creationId xmlns:a16="http://schemas.microsoft.com/office/drawing/2014/main" id="{E927C7CE-5641-65D4-9B2D-F1570519870D}"/>
              </a:ext>
            </a:extLst>
          </p:cNvPr>
          <p:cNvPicPr>
            <a:picLocks noChangeAspect="1"/>
          </p:cNvPicPr>
          <p:nvPr/>
        </p:nvPicPr>
        <p:blipFill>
          <a:blip r:embed="rId5"/>
          <a:stretch>
            <a:fillRect/>
          </a:stretch>
        </p:blipFill>
        <p:spPr>
          <a:xfrm rot="5400000">
            <a:off x="2526052" y="1705183"/>
            <a:ext cx="1176769" cy="1176769"/>
          </a:xfrm>
          <a:prstGeom prst="rect">
            <a:avLst/>
          </a:prstGeom>
        </p:spPr>
      </p:pic>
      <p:sp>
        <p:nvSpPr>
          <p:cNvPr id="21" name="TextBox 20">
            <a:extLst>
              <a:ext uri="{FF2B5EF4-FFF2-40B4-BE49-F238E27FC236}">
                <a16:creationId xmlns:a16="http://schemas.microsoft.com/office/drawing/2014/main" id="{BBACD0A4-A7B7-1905-9971-7BB7F006AD7D}"/>
              </a:ext>
            </a:extLst>
          </p:cNvPr>
          <p:cNvSpPr txBox="1"/>
          <p:nvPr/>
        </p:nvSpPr>
        <p:spPr>
          <a:xfrm>
            <a:off x="4016449" y="1530274"/>
            <a:ext cx="1295353" cy="523220"/>
          </a:xfrm>
          <a:prstGeom prst="rect">
            <a:avLst/>
          </a:prstGeom>
          <a:noFill/>
        </p:spPr>
        <p:txBody>
          <a:bodyPr wrap="square" rtlCol="0">
            <a:spAutoFit/>
          </a:bodyPr>
          <a:lstStyle/>
          <a:p>
            <a:r>
              <a:rPr lang="en-US" dirty="0">
                <a:solidFill>
                  <a:schemeClr val="bg1"/>
                </a:solidFill>
              </a:rPr>
              <a:t>DIRECT CHANNELS</a:t>
            </a:r>
          </a:p>
        </p:txBody>
      </p:sp>
      <p:sp>
        <p:nvSpPr>
          <p:cNvPr id="22" name="TextBox 21">
            <a:extLst>
              <a:ext uri="{FF2B5EF4-FFF2-40B4-BE49-F238E27FC236}">
                <a16:creationId xmlns:a16="http://schemas.microsoft.com/office/drawing/2014/main" id="{29713FCD-4603-2460-AE42-A4C187597117}"/>
              </a:ext>
            </a:extLst>
          </p:cNvPr>
          <p:cNvSpPr txBox="1"/>
          <p:nvPr/>
        </p:nvSpPr>
        <p:spPr>
          <a:xfrm>
            <a:off x="4006893" y="2332148"/>
            <a:ext cx="1295353" cy="738664"/>
          </a:xfrm>
          <a:prstGeom prst="rect">
            <a:avLst/>
          </a:prstGeom>
          <a:noFill/>
        </p:spPr>
        <p:txBody>
          <a:bodyPr wrap="square" rtlCol="0">
            <a:spAutoFit/>
          </a:bodyPr>
          <a:lstStyle/>
          <a:p>
            <a:r>
              <a:rPr lang="en-US" dirty="0">
                <a:solidFill>
                  <a:schemeClr val="bg1"/>
                </a:solidFill>
              </a:rPr>
              <a:t>OTA (OTHER TRAVEL AGENTS)</a:t>
            </a:r>
          </a:p>
        </p:txBody>
      </p:sp>
      <p:pic>
        <p:nvPicPr>
          <p:cNvPr id="24" name="Picture 23">
            <a:extLst>
              <a:ext uri="{FF2B5EF4-FFF2-40B4-BE49-F238E27FC236}">
                <a16:creationId xmlns:a16="http://schemas.microsoft.com/office/drawing/2014/main" id="{0642275F-4937-BA2B-FE74-5B96324673BF}"/>
              </a:ext>
            </a:extLst>
          </p:cNvPr>
          <p:cNvPicPr>
            <a:picLocks noChangeAspect="1"/>
          </p:cNvPicPr>
          <p:nvPr/>
        </p:nvPicPr>
        <p:blipFill>
          <a:blip r:embed="rId6"/>
          <a:stretch>
            <a:fillRect/>
          </a:stretch>
        </p:blipFill>
        <p:spPr>
          <a:xfrm>
            <a:off x="5044703" y="1290235"/>
            <a:ext cx="534198" cy="53419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E6039-9A57-8263-7A36-80E2FD6C2CD7}"/>
              </a:ext>
            </a:extLst>
          </p:cNvPr>
          <p:cNvSpPr>
            <a:spLocks noGrp="1"/>
          </p:cNvSpPr>
          <p:nvPr>
            <p:ph type="title"/>
          </p:nvPr>
        </p:nvSpPr>
        <p:spPr>
          <a:xfrm>
            <a:off x="3275937" y="1898400"/>
            <a:ext cx="5804453" cy="1346700"/>
          </a:xfrm>
        </p:spPr>
        <p:txBody>
          <a:bodyPr/>
          <a:lstStyle/>
          <a:p>
            <a:r>
              <a:rPr lang="en-US" dirty="0">
                <a:solidFill>
                  <a:schemeClr val="bg1"/>
                </a:solidFill>
              </a:rPr>
              <a:t>difference in user behavior: OTA vs Websites</a:t>
            </a:r>
          </a:p>
        </p:txBody>
      </p:sp>
    </p:spTree>
    <p:extLst>
      <p:ext uri="{BB962C8B-B14F-4D97-AF65-F5344CB8AC3E}">
        <p14:creationId xmlns:p14="http://schemas.microsoft.com/office/powerpoint/2010/main" val="1135192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261;p37">
            <a:extLst>
              <a:ext uri="{FF2B5EF4-FFF2-40B4-BE49-F238E27FC236}">
                <a16:creationId xmlns:a16="http://schemas.microsoft.com/office/drawing/2014/main" id="{E1B65E15-62B2-08CD-DDA8-8F5AAC81D4B7}"/>
              </a:ext>
            </a:extLst>
          </p:cNvPr>
          <p:cNvSpPr/>
          <p:nvPr/>
        </p:nvSpPr>
        <p:spPr>
          <a:xfrm>
            <a:off x="1556954" y="386828"/>
            <a:ext cx="7587046" cy="31283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Difference in User Behavior: OTA vs Websites</a:t>
            </a:r>
            <a:endParaRPr dirty="0"/>
          </a:p>
        </p:txBody>
      </p:sp>
      <p:sp>
        <p:nvSpPr>
          <p:cNvPr id="22" name="TextBox 21">
            <a:extLst>
              <a:ext uri="{FF2B5EF4-FFF2-40B4-BE49-F238E27FC236}">
                <a16:creationId xmlns:a16="http://schemas.microsoft.com/office/drawing/2014/main" id="{D1935583-87A0-47F5-87C2-87EBAA53AD1D}"/>
              </a:ext>
            </a:extLst>
          </p:cNvPr>
          <p:cNvSpPr txBox="1"/>
          <p:nvPr/>
        </p:nvSpPr>
        <p:spPr>
          <a:xfrm>
            <a:off x="453224" y="1097280"/>
            <a:ext cx="8372724" cy="3108543"/>
          </a:xfrm>
          <a:prstGeom prst="rect">
            <a:avLst/>
          </a:prstGeom>
          <a:noFill/>
        </p:spPr>
        <p:txBody>
          <a:bodyPr wrap="square" rtlCol="0">
            <a:spAutoFit/>
          </a:bodyPr>
          <a:lstStyle/>
          <a:p>
            <a:r>
              <a:rPr lang="en-US" sz="1400" dirty="0">
                <a:solidFill>
                  <a:schemeClr val="tx1"/>
                </a:solidFill>
                <a:cs typeface="Arial" panose="020B0604020202020204" pitchFamily="34" charset="0"/>
              </a:rPr>
              <a:t>We assume that there might be a difference in OTA and Direct bookings which might be due to various reasons :</a:t>
            </a:r>
          </a:p>
          <a:p>
            <a:endParaRPr lang="en-US" sz="1400" dirty="0">
              <a:solidFill>
                <a:schemeClr val="tx1"/>
              </a:solidFill>
              <a:cs typeface="Arial" panose="020B0604020202020204" pitchFamily="34" charset="0"/>
            </a:endParaRPr>
          </a:p>
          <a:p>
            <a:r>
              <a:rPr lang="en-US" sz="1400" i="0" dirty="0">
                <a:solidFill>
                  <a:schemeClr val="tx1"/>
                </a:solidFill>
                <a:effectLst/>
                <a:cs typeface="Arial" panose="020B0604020202020204" pitchFamily="34" charset="0"/>
              </a:rPr>
              <a:t>1. OTA delivers more visibility and reach.</a:t>
            </a:r>
          </a:p>
          <a:p>
            <a:pPr marL="342900" indent="-342900">
              <a:buAutoNum type="arabicPeriod"/>
            </a:pPr>
            <a:endParaRPr lang="en-US" sz="1400" i="0" dirty="0">
              <a:solidFill>
                <a:schemeClr val="tx1"/>
              </a:solidFill>
              <a:effectLst/>
              <a:cs typeface="Arial" panose="020B0604020202020204" pitchFamily="34" charset="0"/>
            </a:endParaRPr>
          </a:p>
          <a:p>
            <a:pPr marL="0" indent="0">
              <a:buNone/>
            </a:pPr>
            <a:r>
              <a:rPr lang="en-US" sz="1400" i="0" dirty="0">
                <a:solidFill>
                  <a:schemeClr val="tx1"/>
                </a:solidFill>
                <a:effectLst/>
                <a:cs typeface="Arial" panose="020B0604020202020204" pitchFamily="34" charset="0"/>
              </a:rPr>
              <a:t>2. Direct bookings help with better guest relationships.</a:t>
            </a:r>
          </a:p>
          <a:p>
            <a:pPr marL="0" indent="0">
              <a:buNone/>
            </a:pPr>
            <a:endParaRPr lang="en-US" sz="1400" i="0" dirty="0">
              <a:solidFill>
                <a:schemeClr val="tx1"/>
              </a:solidFill>
              <a:effectLst/>
              <a:cs typeface="Arial" panose="020B0604020202020204" pitchFamily="34" charset="0"/>
            </a:endParaRPr>
          </a:p>
          <a:p>
            <a:pPr marL="0" indent="0">
              <a:buNone/>
            </a:pPr>
            <a:r>
              <a:rPr lang="en-US" sz="1400" dirty="0">
                <a:solidFill>
                  <a:schemeClr val="tx1"/>
                </a:solidFill>
                <a:cs typeface="Arial" panose="020B0604020202020204" pitchFamily="34" charset="0"/>
              </a:rPr>
              <a:t>3</a:t>
            </a:r>
            <a:r>
              <a:rPr lang="en-US" sz="1400" i="0" dirty="0">
                <a:solidFill>
                  <a:schemeClr val="tx1"/>
                </a:solidFill>
                <a:effectLst/>
                <a:cs typeface="Arial" panose="020B0604020202020204" pitchFamily="34" charset="0"/>
              </a:rPr>
              <a:t>. Direct booking saves revenue shares.</a:t>
            </a:r>
          </a:p>
          <a:p>
            <a:pPr marL="0" indent="0">
              <a:buNone/>
            </a:pPr>
            <a:endParaRPr lang="en-US" sz="1400" i="0" dirty="0">
              <a:solidFill>
                <a:schemeClr val="tx1"/>
              </a:solidFill>
              <a:effectLst/>
              <a:cs typeface="Arial" panose="020B0604020202020204" pitchFamily="34" charset="0"/>
            </a:endParaRPr>
          </a:p>
          <a:p>
            <a:pPr marL="0" indent="0">
              <a:buNone/>
            </a:pPr>
            <a:r>
              <a:rPr lang="en-US" sz="1400" i="0" dirty="0">
                <a:solidFill>
                  <a:schemeClr val="tx1"/>
                </a:solidFill>
                <a:effectLst/>
                <a:cs typeface="Arial" panose="020B0604020202020204" pitchFamily="34" charset="0"/>
              </a:rPr>
              <a:t>4. OTAs deliver an efficient experience.</a:t>
            </a:r>
          </a:p>
          <a:p>
            <a:pPr marL="0" indent="0">
              <a:buNone/>
            </a:pPr>
            <a:endParaRPr lang="en-US" dirty="0">
              <a:solidFill>
                <a:schemeClr val="tx1"/>
              </a:solidFill>
              <a:cs typeface="Arial" panose="020B0604020202020204" pitchFamily="34" charset="0"/>
            </a:endParaRPr>
          </a:p>
          <a:p>
            <a:r>
              <a:rPr lang="en-US" sz="1400" i="0" dirty="0">
                <a:solidFill>
                  <a:schemeClr val="tx1"/>
                </a:solidFill>
                <a:effectLst/>
                <a:cs typeface="Arial" panose="020B0604020202020204" pitchFamily="34" charset="0"/>
              </a:rPr>
              <a:t>5. Direct Booking provides access to loyalty programs.</a:t>
            </a:r>
          </a:p>
          <a:p>
            <a:pPr marL="0" indent="0">
              <a:buNone/>
            </a:pPr>
            <a:endParaRPr lang="en-US" sz="1400" i="0" dirty="0">
              <a:solidFill>
                <a:schemeClr val="tx1"/>
              </a:solidFill>
              <a:effectLst/>
              <a:cs typeface="Arial" panose="020B0604020202020204" pitchFamily="34" charset="0"/>
            </a:endParaRPr>
          </a:p>
          <a:p>
            <a:endParaRPr lang="en-US" dirty="0">
              <a:solidFill>
                <a:schemeClr val="tx1"/>
              </a:solidFill>
            </a:endParaRPr>
          </a:p>
        </p:txBody>
      </p:sp>
    </p:spTree>
    <p:extLst>
      <p:ext uri="{BB962C8B-B14F-4D97-AF65-F5344CB8AC3E}">
        <p14:creationId xmlns:p14="http://schemas.microsoft.com/office/powerpoint/2010/main" val="930522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261;p37">
            <a:extLst>
              <a:ext uri="{FF2B5EF4-FFF2-40B4-BE49-F238E27FC236}">
                <a16:creationId xmlns:a16="http://schemas.microsoft.com/office/drawing/2014/main" id="{E1B65E15-62B2-08CD-DDA8-8F5AAC81D4B7}"/>
              </a:ext>
            </a:extLst>
          </p:cNvPr>
          <p:cNvSpPr/>
          <p:nvPr/>
        </p:nvSpPr>
        <p:spPr>
          <a:xfrm>
            <a:off x="1556954" y="386828"/>
            <a:ext cx="7587046" cy="31283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Difference in User Behavior: OTA vs Websites</a:t>
            </a:r>
            <a:endParaRPr dirty="0"/>
          </a:p>
        </p:txBody>
      </p:sp>
      <p:sp>
        <p:nvSpPr>
          <p:cNvPr id="22" name="TextBox 21">
            <a:extLst>
              <a:ext uri="{FF2B5EF4-FFF2-40B4-BE49-F238E27FC236}">
                <a16:creationId xmlns:a16="http://schemas.microsoft.com/office/drawing/2014/main" id="{D1935583-87A0-47F5-87C2-87EBAA53AD1D}"/>
              </a:ext>
            </a:extLst>
          </p:cNvPr>
          <p:cNvSpPr txBox="1"/>
          <p:nvPr/>
        </p:nvSpPr>
        <p:spPr>
          <a:xfrm>
            <a:off x="453224" y="1097280"/>
            <a:ext cx="8372724" cy="3108543"/>
          </a:xfrm>
          <a:prstGeom prst="rect">
            <a:avLst/>
          </a:prstGeom>
          <a:noFill/>
        </p:spPr>
        <p:txBody>
          <a:bodyPr wrap="square" rtlCol="0">
            <a:spAutoFit/>
          </a:bodyPr>
          <a:lstStyle/>
          <a:p>
            <a:r>
              <a:rPr lang="en-US" sz="1400" dirty="0">
                <a:solidFill>
                  <a:schemeClr val="tx1"/>
                </a:solidFill>
                <a:cs typeface="Arial" panose="020B0604020202020204" pitchFamily="34" charset="0"/>
              </a:rPr>
              <a:t>Considering the major factors and all of these reasons, we see that Direct bookings have seen an increase as compared to the OTAs. This is because:</a:t>
            </a:r>
          </a:p>
          <a:p>
            <a:endParaRPr lang="en-US" sz="1400" dirty="0">
              <a:solidFill>
                <a:schemeClr val="tx1"/>
              </a:solidFill>
              <a:cs typeface="Arial" panose="020B0604020202020204" pitchFamily="34" charset="0"/>
            </a:endParaRPr>
          </a:p>
          <a:p>
            <a:r>
              <a:rPr lang="en-US" sz="1400" b="0" i="0" dirty="0">
                <a:solidFill>
                  <a:schemeClr val="tx1"/>
                </a:solidFill>
                <a:effectLst/>
                <a:cs typeface="Arial" panose="020B0604020202020204" pitchFamily="34" charset="0"/>
              </a:rPr>
              <a:t>1. OTAs have lately increased their commissions, cutting into hotels’ profits.</a:t>
            </a:r>
          </a:p>
          <a:p>
            <a:pPr marL="342900" indent="-342900">
              <a:buAutoNum type="arabicPeriod"/>
            </a:pPr>
            <a:endParaRPr lang="en-US" sz="1400" b="0" i="0" dirty="0">
              <a:solidFill>
                <a:schemeClr val="tx1"/>
              </a:solidFill>
              <a:effectLst/>
              <a:cs typeface="Arial" panose="020B0604020202020204" pitchFamily="34" charset="0"/>
            </a:endParaRPr>
          </a:p>
          <a:p>
            <a:pPr marL="0" indent="0">
              <a:buNone/>
            </a:pPr>
            <a:r>
              <a:rPr lang="en-US" sz="1400" dirty="0">
                <a:solidFill>
                  <a:schemeClr val="tx1"/>
                </a:solidFill>
                <a:cs typeface="Arial" panose="020B0604020202020204" pitchFamily="34" charset="0"/>
              </a:rPr>
              <a:t>2. </a:t>
            </a:r>
            <a:r>
              <a:rPr lang="en-US" sz="1400" b="0" i="0" dirty="0">
                <a:solidFill>
                  <a:schemeClr val="tx1"/>
                </a:solidFill>
                <a:effectLst/>
                <a:cs typeface="Arial" panose="020B0604020202020204" pitchFamily="34" charset="0"/>
              </a:rPr>
              <a:t>OTAs focus more on business rather than providing an experience, and this might not help hotels build strong guest relationships through OTAs.</a:t>
            </a:r>
          </a:p>
          <a:p>
            <a:pPr marL="0" indent="0">
              <a:buNone/>
            </a:pPr>
            <a:endParaRPr lang="en-US" sz="1400" b="0" i="0" dirty="0">
              <a:solidFill>
                <a:schemeClr val="tx1"/>
              </a:solidFill>
              <a:effectLst/>
              <a:cs typeface="Arial" panose="020B0604020202020204" pitchFamily="34" charset="0"/>
            </a:endParaRPr>
          </a:p>
          <a:p>
            <a:pPr marL="0" indent="0">
              <a:buNone/>
            </a:pPr>
            <a:r>
              <a:rPr lang="en-US" sz="1400" b="0" i="0" dirty="0">
                <a:solidFill>
                  <a:schemeClr val="tx1"/>
                </a:solidFill>
                <a:effectLst/>
                <a:cs typeface="Arial" panose="020B0604020202020204" pitchFamily="34" charset="0"/>
              </a:rPr>
              <a:t>3. </a:t>
            </a:r>
            <a:r>
              <a:rPr lang="en-US" sz="1400" dirty="0">
                <a:solidFill>
                  <a:schemeClr val="tx1"/>
                </a:solidFill>
                <a:cs typeface="Arial" panose="020B0604020202020204" pitchFamily="34" charset="0"/>
              </a:rPr>
              <a:t>T</a:t>
            </a:r>
            <a:r>
              <a:rPr lang="en-US" sz="1400" b="0" i="0" dirty="0">
                <a:solidFill>
                  <a:schemeClr val="tx1"/>
                </a:solidFill>
                <a:effectLst/>
                <a:cs typeface="Arial" panose="020B0604020202020204" pitchFamily="34" charset="0"/>
              </a:rPr>
              <a:t>he increasing number of online travel agencies give people dozens of confusing booking sources and sometimes offer irrelevant products that may not be worth it for target customers.</a:t>
            </a:r>
          </a:p>
          <a:p>
            <a:pPr marL="0" indent="0">
              <a:buNone/>
            </a:pPr>
            <a:endParaRPr lang="en-US" sz="1400" b="0" i="0" dirty="0">
              <a:solidFill>
                <a:schemeClr val="tx1"/>
              </a:solidFill>
              <a:effectLst/>
              <a:cs typeface="Arial" panose="020B0604020202020204" pitchFamily="34" charset="0"/>
            </a:endParaRPr>
          </a:p>
          <a:p>
            <a:pPr marL="0" indent="0">
              <a:buNone/>
            </a:pPr>
            <a:r>
              <a:rPr lang="en-US" sz="1400" b="0" i="0" dirty="0">
                <a:solidFill>
                  <a:schemeClr val="tx1"/>
                </a:solidFill>
                <a:effectLst/>
                <a:cs typeface="Arial" panose="020B0604020202020204" pitchFamily="34" charset="0"/>
              </a:rPr>
              <a:t>4. By using a direct booking system, it is easier for hotels to make use of guest data available to enhance guest experience levels for every visitor.</a:t>
            </a:r>
            <a:endParaRPr lang="en-US" sz="1400" dirty="0">
              <a:solidFill>
                <a:schemeClr val="tx1"/>
              </a:solidFill>
              <a:cs typeface="Arial" panose="020B0604020202020204" pitchFamily="34" charset="0"/>
            </a:endParaRPr>
          </a:p>
          <a:p>
            <a:endParaRPr lang="en-US" sz="1400" dirty="0">
              <a:solidFill>
                <a:schemeClr val="tx1"/>
              </a:solidFill>
              <a:cs typeface="Arial" panose="020B0604020202020204" pitchFamily="34" charset="0"/>
            </a:endParaRPr>
          </a:p>
        </p:txBody>
      </p:sp>
    </p:spTree>
    <p:extLst>
      <p:ext uri="{BB962C8B-B14F-4D97-AF65-F5344CB8AC3E}">
        <p14:creationId xmlns:p14="http://schemas.microsoft.com/office/powerpoint/2010/main" val="450621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D1935583-87A0-47F5-87C2-87EBAA53AD1D}"/>
              </a:ext>
            </a:extLst>
          </p:cNvPr>
          <p:cNvSpPr txBox="1"/>
          <p:nvPr/>
        </p:nvSpPr>
        <p:spPr>
          <a:xfrm>
            <a:off x="385638" y="222637"/>
            <a:ext cx="8372724" cy="2677656"/>
          </a:xfrm>
          <a:prstGeom prst="rect">
            <a:avLst/>
          </a:prstGeom>
          <a:noFill/>
        </p:spPr>
        <p:txBody>
          <a:bodyPr wrap="square" rtlCol="0">
            <a:spAutoFit/>
          </a:bodyPr>
          <a:lstStyle/>
          <a:p>
            <a:r>
              <a:rPr lang="en-US" sz="1400" dirty="0">
                <a:solidFill>
                  <a:schemeClr val="tx1"/>
                </a:solidFill>
              </a:rPr>
              <a:t>Hilton has managed very well to possibly leverage a few of the mentioned points, and that is why we can see a significant difference in the traffic between Direct segment and the OTAs.</a:t>
            </a:r>
          </a:p>
          <a:p>
            <a:endParaRPr lang="en-US" sz="1400" dirty="0">
              <a:solidFill>
                <a:schemeClr val="tx1"/>
              </a:solidFill>
            </a:endParaRPr>
          </a:p>
          <a:p>
            <a:endParaRPr lang="en-US" sz="1400" dirty="0">
              <a:solidFill>
                <a:schemeClr val="tx1"/>
              </a:solidFill>
            </a:endParaRPr>
          </a:p>
          <a:p>
            <a:endParaRPr lang="en-US" sz="1400" dirty="0">
              <a:solidFill>
                <a:schemeClr val="tx1"/>
              </a:solidFill>
            </a:endParaRPr>
          </a:p>
          <a:p>
            <a:endParaRPr lang="en-US" sz="1400" dirty="0">
              <a:solidFill>
                <a:schemeClr val="tx1"/>
              </a:solidFill>
            </a:endParaRPr>
          </a:p>
          <a:p>
            <a:endParaRPr lang="en-US" sz="1400" dirty="0">
              <a:solidFill>
                <a:schemeClr val="tx1"/>
              </a:solidFill>
            </a:endParaRPr>
          </a:p>
          <a:p>
            <a:endParaRPr lang="en-US" sz="1400" dirty="0">
              <a:solidFill>
                <a:schemeClr val="tx1"/>
              </a:solidFill>
            </a:endParaRPr>
          </a:p>
          <a:p>
            <a:endParaRPr lang="en-US" sz="1400" dirty="0">
              <a:solidFill>
                <a:schemeClr val="tx1"/>
              </a:solidFill>
            </a:endParaRPr>
          </a:p>
          <a:p>
            <a:endParaRPr lang="en-US" sz="1400" dirty="0">
              <a:solidFill>
                <a:schemeClr val="tx1"/>
              </a:solidFill>
            </a:endParaRPr>
          </a:p>
          <a:p>
            <a:endParaRPr lang="en-US" sz="1400" dirty="0">
              <a:solidFill>
                <a:schemeClr val="tx1"/>
              </a:solidFill>
            </a:endParaRPr>
          </a:p>
          <a:p>
            <a:endParaRPr lang="en-US" sz="1400" dirty="0">
              <a:solidFill>
                <a:schemeClr val="tx1"/>
              </a:solidFill>
              <a:cs typeface="Arial" panose="020B0604020202020204" pitchFamily="34" charset="0"/>
            </a:endParaRPr>
          </a:p>
        </p:txBody>
      </p:sp>
      <p:pic>
        <p:nvPicPr>
          <p:cNvPr id="2" name="Picture 1">
            <a:extLst>
              <a:ext uri="{FF2B5EF4-FFF2-40B4-BE49-F238E27FC236}">
                <a16:creationId xmlns:a16="http://schemas.microsoft.com/office/drawing/2014/main" id="{56B77BA9-2053-62B1-1E3D-A69F4EED9723}"/>
              </a:ext>
            </a:extLst>
          </p:cNvPr>
          <p:cNvPicPr>
            <a:picLocks noChangeAspect="1"/>
          </p:cNvPicPr>
          <p:nvPr/>
        </p:nvPicPr>
        <p:blipFill>
          <a:blip r:embed="rId2"/>
          <a:stretch>
            <a:fillRect/>
          </a:stretch>
        </p:blipFill>
        <p:spPr>
          <a:xfrm>
            <a:off x="385638" y="930299"/>
            <a:ext cx="8372723" cy="4047217"/>
          </a:xfrm>
          <a:prstGeom prst="rect">
            <a:avLst/>
          </a:prstGeom>
        </p:spPr>
      </p:pic>
    </p:spTree>
    <p:extLst>
      <p:ext uri="{BB962C8B-B14F-4D97-AF65-F5344CB8AC3E}">
        <p14:creationId xmlns:p14="http://schemas.microsoft.com/office/powerpoint/2010/main" val="2089570904"/>
      </p:ext>
    </p:extLst>
  </p:cSld>
  <p:clrMapOvr>
    <a:masterClrMapping/>
  </p:clrMapOvr>
</p:sld>
</file>

<file path=ppt/theme/theme1.xml><?xml version="1.0" encoding="utf-8"?>
<a:theme xmlns:a="http://schemas.openxmlformats.org/drawingml/2006/main" name="Minimal Marketing by Slidesgo">
  <a:themeElements>
    <a:clrScheme name="Simple Light">
      <a:dk1>
        <a:srgbClr val="D82727"/>
      </a:dk1>
      <a:lt1>
        <a:srgbClr val="FFFFFF"/>
      </a:lt1>
      <a:dk2>
        <a:srgbClr val="FFFFFF"/>
      </a:dk2>
      <a:lt2>
        <a:srgbClr val="FFFFFF"/>
      </a:lt2>
      <a:accent1>
        <a:srgbClr val="D82727"/>
      </a:accent1>
      <a:accent2>
        <a:srgbClr val="D82727"/>
      </a:accent2>
      <a:accent3>
        <a:srgbClr val="FFFFFF"/>
      </a:accent3>
      <a:accent4>
        <a:srgbClr val="D82727"/>
      </a:accent4>
      <a:accent5>
        <a:srgbClr val="FFFFFF"/>
      </a:accent5>
      <a:accent6>
        <a:srgbClr val="D82727"/>
      </a:accent6>
      <a:hlink>
        <a:srgbClr val="D827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824</TotalTime>
  <Words>1534</Words>
  <Application>Microsoft Office PowerPoint</Application>
  <PresentationFormat>On-screen Show (16:9)</PresentationFormat>
  <Paragraphs>162</Paragraphs>
  <Slides>32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Bebas Neue</vt:lpstr>
      <vt:lpstr>Arial</vt:lpstr>
      <vt:lpstr>Fira Sans Extra Condensed Medium</vt:lpstr>
      <vt:lpstr>Overpass</vt:lpstr>
      <vt:lpstr>Overpass Light</vt:lpstr>
      <vt:lpstr>Roboto Slab Light</vt:lpstr>
      <vt:lpstr>Minimal Marketing by Slidesgo</vt:lpstr>
      <vt:lpstr>ADOBE ANALYTICS</vt:lpstr>
      <vt:lpstr>PROCESS</vt:lpstr>
      <vt:lpstr> </vt:lpstr>
      <vt:lpstr> </vt:lpstr>
      <vt:lpstr> </vt:lpstr>
      <vt:lpstr>difference in user behavior: OTA vs Websites</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How to strike a balance?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ADOBE ANALYTICS</dc:title>
  <cp:lastModifiedBy>kunal chhajed</cp:lastModifiedBy>
  <cp:revision>23</cp:revision>
  <dcterms:modified xsi:type="dcterms:W3CDTF">2023-02-13T00:27:07Z</dcterms:modified>
</cp:coreProperties>
</file>